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7"/>
  </p:notesMasterIdLst>
  <p:sldIdLst>
    <p:sldId id="256" r:id="rId2"/>
    <p:sldId id="319" r:id="rId3"/>
    <p:sldId id="304" r:id="rId4"/>
    <p:sldId id="305" r:id="rId5"/>
    <p:sldId id="306" r:id="rId6"/>
    <p:sldId id="266" r:id="rId7"/>
    <p:sldId id="268" r:id="rId8"/>
    <p:sldId id="269" r:id="rId9"/>
    <p:sldId id="285" r:id="rId10"/>
    <p:sldId id="270" r:id="rId11"/>
    <p:sldId id="271" r:id="rId12"/>
    <p:sldId id="272" r:id="rId13"/>
    <p:sldId id="273" r:id="rId14"/>
    <p:sldId id="274" r:id="rId15"/>
    <p:sldId id="288" r:id="rId16"/>
    <p:sldId id="275" r:id="rId17"/>
    <p:sldId id="289" r:id="rId18"/>
    <p:sldId id="287" r:id="rId19"/>
    <p:sldId id="290" r:id="rId20"/>
    <p:sldId id="276" r:id="rId21"/>
    <p:sldId id="277" r:id="rId22"/>
    <p:sldId id="278" r:id="rId23"/>
    <p:sldId id="279" r:id="rId24"/>
    <p:sldId id="284" r:id="rId25"/>
    <p:sldId id="291" r:id="rId26"/>
    <p:sldId id="302" r:id="rId27"/>
    <p:sldId id="311" r:id="rId28"/>
    <p:sldId id="283" r:id="rId29"/>
    <p:sldId id="286" r:id="rId30"/>
    <p:sldId id="292" r:id="rId31"/>
    <p:sldId id="303" r:id="rId32"/>
    <p:sldId id="293" r:id="rId33"/>
    <p:sldId id="301" r:id="rId34"/>
    <p:sldId id="309" r:id="rId35"/>
    <p:sldId id="294" r:id="rId36"/>
    <p:sldId id="307" r:id="rId37"/>
    <p:sldId id="310" r:id="rId38"/>
    <p:sldId id="308" r:id="rId39"/>
    <p:sldId id="312" r:id="rId40"/>
    <p:sldId id="313" r:id="rId41"/>
    <p:sldId id="314" r:id="rId42"/>
    <p:sldId id="315" r:id="rId43"/>
    <p:sldId id="316" r:id="rId44"/>
    <p:sldId id="317" r:id="rId45"/>
    <p:sldId id="318"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4C628E-A587-45C3-ACD7-E1CE483746C1}" type="datetimeFigureOut">
              <a:rPr lang="en-US" smtClean="0"/>
              <a:t>6/1/2026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608FDD-8AD4-4BB3-9B2D-DF775B7F7503}" type="slidenum">
              <a:rPr lang="en-US" smtClean="0"/>
              <a:t>‹#›</a:t>
            </a:fld>
            <a:endParaRPr lang="en-US"/>
          </a:p>
        </p:txBody>
      </p:sp>
    </p:spTree>
    <p:extLst>
      <p:ext uri="{BB962C8B-B14F-4D97-AF65-F5344CB8AC3E}">
        <p14:creationId xmlns:p14="http://schemas.microsoft.com/office/powerpoint/2010/main" val="4159333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08FDD-8AD4-4BB3-9B2D-DF775B7F7503}" type="slidenum">
              <a:rPr lang="en-US" smtClean="0"/>
              <a:t>11</a:t>
            </a:fld>
            <a:endParaRPr lang="en-US"/>
          </a:p>
        </p:txBody>
      </p:sp>
    </p:spTree>
    <p:extLst>
      <p:ext uri="{BB962C8B-B14F-4D97-AF65-F5344CB8AC3E}">
        <p14:creationId xmlns:p14="http://schemas.microsoft.com/office/powerpoint/2010/main" val="2467279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08FDD-8AD4-4BB3-9B2D-DF775B7F7503}" type="slidenum">
              <a:rPr lang="en-US" smtClean="0"/>
              <a:t>23</a:t>
            </a:fld>
            <a:endParaRPr lang="en-US"/>
          </a:p>
        </p:txBody>
      </p:sp>
    </p:spTree>
    <p:extLst>
      <p:ext uri="{BB962C8B-B14F-4D97-AF65-F5344CB8AC3E}">
        <p14:creationId xmlns:p14="http://schemas.microsoft.com/office/powerpoint/2010/main" val="21430444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08FDD-8AD4-4BB3-9B2D-DF775B7F7503}" type="slidenum">
              <a:rPr lang="en-US" smtClean="0"/>
              <a:t>13</a:t>
            </a:fld>
            <a:endParaRPr lang="en-US"/>
          </a:p>
        </p:txBody>
      </p:sp>
    </p:spTree>
    <p:extLst>
      <p:ext uri="{BB962C8B-B14F-4D97-AF65-F5344CB8AC3E}">
        <p14:creationId xmlns:p14="http://schemas.microsoft.com/office/powerpoint/2010/main" val="3089747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08FDD-8AD4-4BB3-9B2D-DF775B7F7503}" type="slidenum">
              <a:rPr lang="en-US" smtClean="0"/>
              <a:t>16</a:t>
            </a:fld>
            <a:endParaRPr lang="en-US"/>
          </a:p>
        </p:txBody>
      </p:sp>
    </p:spTree>
    <p:extLst>
      <p:ext uri="{BB962C8B-B14F-4D97-AF65-F5344CB8AC3E}">
        <p14:creationId xmlns:p14="http://schemas.microsoft.com/office/powerpoint/2010/main" val="2982752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08FDD-8AD4-4BB3-9B2D-DF775B7F7503}" type="slidenum">
              <a:rPr lang="en-US" smtClean="0"/>
              <a:t>17</a:t>
            </a:fld>
            <a:endParaRPr lang="en-US"/>
          </a:p>
        </p:txBody>
      </p:sp>
    </p:spTree>
    <p:extLst>
      <p:ext uri="{BB962C8B-B14F-4D97-AF65-F5344CB8AC3E}">
        <p14:creationId xmlns:p14="http://schemas.microsoft.com/office/powerpoint/2010/main" val="3583824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08FDD-8AD4-4BB3-9B2D-DF775B7F7503}" type="slidenum">
              <a:rPr lang="en-US" smtClean="0"/>
              <a:t>18</a:t>
            </a:fld>
            <a:endParaRPr lang="en-US"/>
          </a:p>
        </p:txBody>
      </p:sp>
    </p:spTree>
    <p:extLst>
      <p:ext uri="{BB962C8B-B14F-4D97-AF65-F5344CB8AC3E}">
        <p14:creationId xmlns:p14="http://schemas.microsoft.com/office/powerpoint/2010/main" val="1604627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08FDD-8AD4-4BB3-9B2D-DF775B7F7503}" type="slidenum">
              <a:rPr lang="en-US" smtClean="0"/>
              <a:t>19</a:t>
            </a:fld>
            <a:endParaRPr lang="en-US"/>
          </a:p>
        </p:txBody>
      </p:sp>
    </p:spTree>
    <p:extLst>
      <p:ext uri="{BB962C8B-B14F-4D97-AF65-F5344CB8AC3E}">
        <p14:creationId xmlns:p14="http://schemas.microsoft.com/office/powerpoint/2010/main" val="488616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08FDD-8AD4-4BB3-9B2D-DF775B7F7503}" type="slidenum">
              <a:rPr lang="en-US" smtClean="0"/>
              <a:t>20</a:t>
            </a:fld>
            <a:endParaRPr lang="en-US"/>
          </a:p>
        </p:txBody>
      </p:sp>
    </p:spTree>
    <p:extLst>
      <p:ext uri="{BB962C8B-B14F-4D97-AF65-F5344CB8AC3E}">
        <p14:creationId xmlns:p14="http://schemas.microsoft.com/office/powerpoint/2010/main" val="40924164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08FDD-8AD4-4BB3-9B2D-DF775B7F7503}" type="slidenum">
              <a:rPr lang="en-US" smtClean="0"/>
              <a:t>21</a:t>
            </a:fld>
            <a:endParaRPr lang="en-US"/>
          </a:p>
        </p:txBody>
      </p:sp>
    </p:spTree>
    <p:extLst>
      <p:ext uri="{BB962C8B-B14F-4D97-AF65-F5344CB8AC3E}">
        <p14:creationId xmlns:p14="http://schemas.microsoft.com/office/powerpoint/2010/main" val="1754817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608FDD-8AD4-4BB3-9B2D-DF775B7F7503}" type="slidenum">
              <a:rPr lang="en-US" smtClean="0"/>
              <a:t>22</a:t>
            </a:fld>
            <a:endParaRPr lang="en-US"/>
          </a:p>
        </p:txBody>
      </p:sp>
    </p:spTree>
    <p:extLst>
      <p:ext uri="{BB962C8B-B14F-4D97-AF65-F5344CB8AC3E}">
        <p14:creationId xmlns:p14="http://schemas.microsoft.com/office/powerpoint/2010/main" val="2256941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r>
              <a:rPr lang="en-US"/>
              <a:t>June 15, 2026</a:t>
            </a:r>
          </a:p>
        </p:txBody>
      </p:sp>
      <p:sp>
        <p:nvSpPr>
          <p:cNvPr id="5" name="Footer Placeholder 4"/>
          <p:cNvSpPr>
            <a:spLocks noGrp="1"/>
          </p:cNvSpPr>
          <p:nvPr>
            <p:ph type="ftr" sz="quarter" idx="11"/>
          </p:nvPr>
        </p:nvSpPr>
        <p:spPr/>
        <p:txBody>
          <a:bodyPr/>
          <a:lstStyle/>
          <a:p>
            <a:r>
              <a:rPr lang="en-US"/>
              <a:t>Kentucky Disability Law</a:t>
            </a:r>
          </a:p>
        </p:txBody>
      </p:sp>
      <p:sp>
        <p:nvSpPr>
          <p:cNvPr id="6" name="Slide Number Placeholder 5"/>
          <p:cNvSpPr>
            <a:spLocks noGrp="1"/>
          </p:cNvSpPr>
          <p:nvPr>
            <p:ph type="sldNum" sz="quarter" idx="12"/>
          </p:nvPr>
        </p:nvSpPr>
        <p:spPr/>
        <p:txBody>
          <a:bodyPr/>
          <a:lstStyle/>
          <a:p>
            <a:fld id="{273A6EBF-F60E-4EAA-9219-F745784912A5}" type="slidenum">
              <a:rPr lang="en-US" smtClean="0"/>
              <a:t>‹#›</a:t>
            </a:fld>
            <a:endParaRPr lang="en-US"/>
          </a:p>
        </p:txBody>
      </p:sp>
    </p:spTree>
    <p:extLst>
      <p:ext uri="{BB962C8B-B14F-4D97-AF65-F5344CB8AC3E}">
        <p14:creationId xmlns:p14="http://schemas.microsoft.com/office/powerpoint/2010/main" val="1561421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June 15, 2026</a:t>
            </a:r>
          </a:p>
        </p:txBody>
      </p:sp>
      <p:sp>
        <p:nvSpPr>
          <p:cNvPr id="5" name="Footer Placeholder 4"/>
          <p:cNvSpPr>
            <a:spLocks noGrp="1"/>
          </p:cNvSpPr>
          <p:nvPr>
            <p:ph type="ftr" sz="quarter" idx="11"/>
          </p:nvPr>
        </p:nvSpPr>
        <p:spPr/>
        <p:txBody>
          <a:bodyPr/>
          <a:lstStyle/>
          <a:p>
            <a:r>
              <a:rPr lang="en-US"/>
              <a:t>Kentucky Disability Law</a:t>
            </a:r>
          </a:p>
        </p:txBody>
      </p:sp>
      <p:sp>
        <p:nvSpPr>
          <p:cNvPr id="6" name="Slide Number Placeholder 5"/>
          <p:cNvSpPr>
            <a:spLocks noGrp="1"/>
          </p:cNvSpPr>
          <p:nvPr>
            <p:ph type="sldNum" sz="quarter" idx="12"/>
          </p:nvPr>
        </p:nvSpPr>
        <p:spPr/>
        <p:txBody>
          <a:bodyPr/>
          <a:lstStyle/>
          <a:p>
            <a:fld id="{273A6EBF-F60E-4EAA-9219-F745784912A5}" type="slidenum">
              <a:rPr lang="en-US" smtClean="0"/>
              <a:t>‹#›</a:t>
            </a:fld>
            <a:endParaRPr lang="en-US"/>
          </a:p>
        </p:txBody>
      </p:sp>
    </p:spTree>
    <p:extLst>
      <p:ext uri="{BB962C8B-B14F-4D97-AF65-F5344CB8AC3E}">
        <p14:creationId xmlns:p14="http://schemas.microsoft.com/office/powerpoint/2010/main" val="1882427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June 15, 2026</a:t>
            </a:r>
          </a:p>
        </p:txBody>
      </p:sp>
      <p:sp>
        <p:nvSpPr>
          <p:cNvPr id="5" name="Footer Placeholder 4"/>
          <p:cNvSpPr>
            <a:spLocks noGrp="1"/>
          </p:cNvSpPr>
          <p:nvPr>
            <p:ph type="ftr" sz="quarter" idx="11"/>
          </p:nvPr>
        </p:nvSpPr>
        <p:spPr/>
        <p:txBody>
          <a:bodyPr/>
          <a:lstStyle/>
          <a:p>
            <a:r>
              <a:rPr lang="en-US"/>
              <a:t>Kentucky Disability Law</a:t>
            </a:r>
          </a:p>
        </p:txBody>
      </p:sp>
      <p:sp>
        <p:nvSpPr>
          <p:cNvPr id="6" name="Slide Number Placeholder 5"/>
          <p:cNvSpPr>
            <a:spLocks noGrp="1"/>
          </p:cNvSpPr>
          <p:nvPr>
            <p:ph type="sldNum" sz="quarter" idx="12"/>
          </p:nvPr>
        </p:nvSpPr>
        <p:spPr/>
        <p:txBody>
          <a:bodyPr/>
          <a:lstStyle/>
          <a:p>
            <a:fld id="{273A6EBF-F60E-4EAA-9219-F745784912A5}" type="slidenum">
              <a:rPr lang="en-US" smtClean="0"/>
              <a:t>‹#›</a:t>
            </a:fld>
            <a:endParaRPr lang="en-US"/>
          </a:p>
        </p:txBody>
      </p:sp>
    </p:spTree>
    <p:extLst>
      <p:ext uri="{BB962C8B-B14F-4D97-AF65-F5344CB8AC3E}">
        <p14:creationId xmlns:p14="http://schemas.microsoft.com/office/powerpoint/2010/main" val="1062115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June 15, 2026</a:t>
            </a:r>
          </a:p>
        </p:txBody>
      </p:sp>
      <p:sp>
        <p:nvSpPr>
          <p:cNvPr id="5" name="Footer Placeholder 4"/>
          <p:cNvSpPr>
            <a:spLocks noGrp="1"/>
          </p:cNvSpPr>
          <p:nvPr>
            <p:ph type="ftr" sz="quarter" idx="11"/>
          </p:nvPr>
        </p:nvSpPr>
        <p:spPr/>
        <p:txBody>
          <a:bodyPr/>
          <a:lstStyle/>
          <a:p>
            <a:r>
              <a:rPr lang="en-US"/>
              <a:t>Kentucky Disability Law</a:t>
            </a:r>
          </a:p>
        </p:txBody>
      </p:sp>
      <p:sp>
        <p:nvSpPr>
          <p:cNvPr id="6" name="Slide Number Placeholder 5"/>
          <p:cNvSpPr>
            <a:spLocks noGrp="1"/>
          </p:cNvSpPr>
          <p:nvPr>
            <p:ph type="sldNum" sz="quarter" idx="12"/>
          </p:nvPr>
        </p:nvSpPr>
        <p:spPr/>
        <p:txBody>
          <a:bodyPr/>
          <a:lstStyle/>
          <a:p>
            <a:fld id="{273A6EBF-F60E-4EAA-9219-F745784912A5}" type="slidenum">
              <a:rPr lang="en-US" smtClean="0"/>
              <a:t>‹#›</a:t>
            </a:fld>
            <a:endParaRPr lang="en-US"/>
          </a:p>
        </p:txBody>
      </p:sp>
    </p:spTree>
    <p:extLst>
      <p:ext uri="{BB962C8B-B14F-4D97-AF65-F5344CB8AC3E}">
        <p14:creationId xmlns:p14="http://schemas.microsoft.com/office/powerpoint/2010/main" val="414978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r>
              <a:rPr lang="en-US"/>
              <a:t>June 15, 2026</a:t>
            </a:r>
          </a:p>
        </p:txBody>
      </p:sp>
      <p:sp>
        <p:nvSpPr>
          <p:cNvPr id="5" name="Footer Placeholder 4"/>
          <p:cNvSpPr>
            <a:spLocks noGrp="1"/>
          </p:cNvSpPr>
          <p:nvPr>
            <p:ph type="ftr" sz="quarter" idx="11"/>
          </p:nvPr>
        </p:nvSpPr>
        <p:spPr/>
        <p:txBody>
          <a:bodyPr/>
          <a:lstStyle/>
          <a:p>
            <a:r>
              <a:rPr lang="en-US"/>
              <a:t>Kentucky Disability Law</a:t>
            </a:r>
          </a:p>
        </p:txBody>
      </p:sp>
      <p:sp>
        <p:nvSpPr>
          <p:cNvPr id="6" name="Slide Number Placeholder 5"/>
          <p:cNvSpPr>
            <a:spLocks noGrp="1"/>
          </p:cNvSpPr>
          <p:nvPr>
            <p:ph type="sldNum" sz="quarter" idx="12"/>
          </p:nvPr>
        </p:nvSpPr>
        <p:spPr/>
        <p:txBody>
          <a:bodyPr/>
          <a:lstStyle/>
          <a:p>
            <a:fld id="{273A6EBF-F60E-4EAA-9219-F745784912A5}" type="slidenum">
              <a:rPr lang="en-US" smtClean="0"/>
              <a:t>‹#›</a:t>
            </a:fld>
            <a:endParaRPr lang="en-US"/>
          </a:p>
        </p:txBody>
      </p:sp>
    </p:spTree>
    <p:extLst>
      <p:ext uri="{BB962C8B-B14F-4D97-AF65-F5344CB8AC3E}">
        <p14:creationId xmlns:p14="http://schemas.microsoft.com/office/powerpoint/2010/main" val="200927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t>June 15, 2026</a:t>
            </a:r>
          </a:p>
        </p:txBody>
      </p:sp>
      <p:sp>
        <p:nvSpPr>
          <p:cNvPr id="6" name="Footer Placeholder 5"/>
          <p:cNvSpPr>
            <a:spLocks noGrp="1"/>
          </p:cNvSpPr>
          <p:nvPr>
            <p:ph type="ftr" sz="quarter" idx="11"/>
          </p:nvPr>
        </p:nvSpPr>
        <p:spPr/>
        <p:txBody>
          <a:bodyPr/>
          <a:lstStyle/>
          <a:p>
            <a:r>
              <a:rPr lang="en-US"/>
              <a:t>Kentucky Disability Law</a:t>
            </a:r>
          </a:p>
        </p:txBody>
      </p:sp>
      <p:sp>
        <p:nvSpPr>
          <p:cNvPr id="7" name="Slide Number Placeholder 6"/>
          <p:cNvSpPr>
            <a:spLocks noGrp="1"/>
          </p:cNvSpPr>
          <p:nvPr>
            <p:ph type="sldNum" sz="quarter" idx="12"/>
          </p:nvPr>
        </p:nvSpPr>
        <p:spPr/>
        <p:txBody>
          <a:bodyPr/>
          <a:lstStyle/>
          <a:p>
            <a:fld id="{273A6EBF-F60E-4EAA-9219-F745784912A5}" type="slidenum">
              <a:rPr lang="en-US" smtClean="0"/>
              <a:t>‹#›</a:t>
            </a:fld>
            <a:endParaRPr lang="en-US"/>
          </a:p>
        </p:txBody>
      </p:sp>
    </p:spTree>
    <p:extLst>
      <p:ext uri="{BB962C8B-B14F-4D97-AF65-F5344CB8AC3E}">
        <p14:creationId xmlns:p14="http://schemas.microsoft.com/office/powerpoint/2010/main" val="3970536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t>June 15, 2026</a:t>
            </a:r>
            <a:endParaRPr lang="en-US" dirty="0"/>
          </a:p>
        </p:txBody>
      </p:sp>
      <p:sp>
        <p:nvSpPr>
          <p:cNvPr id="8" name="Footer Placeholder 7"/>
          <p:cNvSpPr>
            <a:spLocks noGrp="1"/>
          </p:cNvSpPr>
          <p:nvPr>
            <p:ph type="ftr" sz="quarter" idx="11"/>
          </p:nvPr>
        </p:nvSpPr>
        <p:spPr/>
        <p:txBody>
          <a:bodyPr/>
          <a:lstStyle/>
          <a:p>
            <a:r>
              <a:rPr lang="en-US" dirty="0"/>
              <a:t>Kentucky Disability Law</a:t>
            </a:r>
          </a:p>
        </p:txBody>
      </p:sp>
      <p:sp>
        <p:nvSpPr>
          <p:cNvPr id="9" name="Slide Number Placeholder 8"/>
          <p:cNvSpPr>
            <a:spLocks noGrp="1"/>
          </p:cNvSpPr>
          <p:nvPr>
            <p:ph type="sldNum" sz="quarter" idx="12"/>
          </p:nvPr>
        </p:nvSpPr>
        <p:spPr/>
        <p:txBody>
          <a:bodyPr/>
          <a:lstStyle/>
          <a:p>
            <a:fld id="{273A6EBF-F60E-4EAA-9219-F745784912A5}" type="slidenum">
              <a:rPr lang="en-US" smtClean="0"/>
              <a:t>‹#›</a:t>
            </a:fld>
            <a:endParaRPr lang="en-US" dirty="0"/>
          </a:p>
        </p:txBody>
      </p:sp>
    </p:spTree>
    <p:extLst>
      <p:ext uri="{BB962C8B-B14F-4D97-AF65-F5344CB8AC3E}">
        <p14:creationId xmlns:p14="http://schemas.microsoft.com/office/powerpoint/2010/main" val="843107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r>
              <a:rPr lang="en-US"/>
              <a:t>June 15, 2026</a:t>
            </a:r>
          </a:p>
        </p:txBody>
      </p:sp>
      <p:sp>
        <p:nvSpPr>
          <p:cNvPr id="4" name="Footer Placeholder 3"/>
          <p:cNvSpPr>
            <a:spLocks noGrp="1"/>
          </p:cNvSpPr>
          <p:nvPr>
            <p:ph type="ftr" sz="quarter" idx="11"/>
          </p:nvPr>
        </p:nvSpPr>
        <p:spPr/>
        <p:txBody>
          <a:bodyPr/>
          <a:lstStyle/>
          <a:p>
            <a:r>
              <a:rPr lang="en-US"/>
              <a:t>Kentucky Disability Law</a:t>
            </a:r>
          </a:p>
        </p:txBody>
      </p:sp>
      <p:sp>
        <p:nvSpPr>
          <p:cNvPr id="5" name="Slide Number Placeholder 4"/>
          <p:cNvSpPr>
            <a:spLocks noGrp="1"/>
          </p:cNvSpPr>
          <p:nvPr>
            <p:ph type="sldNum" sz="quarter" idx="12"/>
          </p:nvPr>
        </p:nvSpPr>
        <p:spPr/>
        <p:txBody>
          <a:bodyPr/>
          <a:lstStyle/>
          <a:p>
            <a:fld id="{273A6EBF-F60E-4EAA-9219-F745784912A5}" type="slidenum">
              <a:rPr lang="en-US" smtClean="0"/>
              <a:t>‹#›</a:t>
            </a:fld>
            <a:endParaRPr lang="en-US"/>
          </a:p>
        </p:txBody>
      </p:sp>
    </p:spTree>
    <p:extLst>
      <p:ext uri="{BB962C8B-B14F-4D97-AF65-F5344CB8AC3E}">
        <p14:creationId xmlns:p14="http://schemas.microsoft.com/office/powerpoint/2010/main" val="1367429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bg>
      <p:bgRef idx="1003">
        <a:schemeClr val="bg1"/>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r>
              <a:rPr lang="en-US"/>
              <a:t>June 15, 2026</a:t>
            </a:r>
            <a:endParaRPr lang="en-US" dirty="0"/>
          </a:p>
        </p:txBody>
      </p:sp>
      <p:sp>
        <p:nvSpPr>
          <p:cNvPr id="3" name="Footer Placeholder 2"/>
          <p:cNvSpPr>
            <a:spLocks noGrp="1"/>
          </p:cNvSpPr>
          <p:nvPr>
            <p:ph type="ftr" sz="quarter" idx="11"/>
          </p:nvPr>
        </p:nvSpPr>
        <p:spPr/>
        <p:txBody>
          <a:bodyPr/>
          <a:lstStyle/>
          <a:p>
            <a:r>
              <a:rPr lang="en-US" dirty="0"/>
              <a:t>Kentucky Disability Law</a:t>
            </a:r>
          </a:p>
        </p:txBody>
      </p:sp>
      <p:sp>
        <p:nvSpPr>
          <p:cNvPr id="4" name="Slide Number Placeholder 3"/>
          <p:cNvSpPr>
            <a:spLocks noGrp="1"/>
          </p:cNvSpPr>
          <p:nvPr>
            <p:ph type="sldNum" sz="quarter" idx="12"/>
          </p:nvPr>
        </p:nvSpPr>
        <p:spPr/>
        <p:txBody>
          <a:bodyPr/>
          <a:lstStyle>
            <a:lvl1pPr>
              <a:defRPr/>
            </a:lvl1pPr>
          </a:lstStyle>
          <a:p>
            <a:r>
              <a:rPr lang="en-US" dirty="0"/>
              <a:t>L. Joe Dunman</a:t>
            </a:r>
          </a:p>
        </p:txBody>
      </p:sp>
    </p:spTree>
    <p:extLst>
      <p:ext uri="{BB962C8B-B14F-4D97-AF65-F5344CB8AC3E}">
        <p14:creationId xmlns:p14="http://schemas.microsoft.com/office/powerpoint/2010/main" val="2327467774"/>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June 15, 2026</a:t>
            </a:r>
          </a:p>
        </p:txBody>
      </p:sp>
      <p:sp>
        <p:nvSpPr>
          <p:cNvPr id="6" name="Footer Placeholder 5"/>
          <p:cNvSpPr>
            <a:spLocks noGrp="1"/>
          </p:cNvSpPr>
          <p:nvPr>
            <p:ph type="ftr" sz="quarter" idx="11"/>
          </p:nvPr>
        </p:nvSpPr>
        <p:spPr/>
        <p:txBody>
          <a:bodyPr/>
          <a:lstStyle/>
          <a:p>
            <a:r>
              <a:rPr lang="en-US"/>
              <a:t>Kentucky Disability Law</a:t>
            </a:r>
          </a:p>
        </p:txBody>
      </p:sp>
      <p:sp>
        <p:nvSpPr>
          <p:cNvPr id="7" name="Slide Number Placeholder 6"/>
          <p:cNvSpPr>
            <a:spLocks noGrp="1"/>
          </p:cNvSpPr>
          <p:nvPr>
            <p:ph type="sldNum" sz="quarter" idx="12"/>
          </p:nvPr>
        </p:nvSpPr>
        <p:spPr/>
        <p:txBody>
          <a:bodyPr/>
          <a:lstStyle/>
          <a:p>
            <a:fld id="{273A6EBF-F60E-4EAA-9219-F745784912A5}" type="slidenum">
              <a:rPr lang="en-US" smtClean="0"/>
              <a:t>‹#›</a:t>
            </a:fld>
            <a:endParaRPr lang="en-US"/>
          </a:p>
        </p:txBody>
      </p:sp>
    </p:spTree>
    <p:extLst>
      <p:ext uri="{BB962C8B-B14F-4D97-AF65-F5344CB8AC3E}">
        <p14:creationId xmlns:p14="http://schemas.microsoft.com/office/powerpoint/2010/main" val="33288456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June 15, 2026</a:t>
            </a:r>
          </a:p>
        </p:txBody>
      </p:sp>
      <p:sp>
        <p:nvSpPr>
          <p:cNvPr id="6" name="Footer Placeholder 5"/>
          <p:cNvSpPr>
            <a:spLocks noGrp="1"/>
          </p:cNvSpPr>
          <p:nvPr>
            <p:ph type="ftr" sz="quarter" idx="11"/>
          </p:nvPr>
        </p:nvSpPr>
        <p:spPr/>
        <p:txBody>
          <a:bodyPr/>
          <a:lstStyle/>
          <a:p>
            <a:r>
              <a:rPr lang="en-US"/>
              <a:t>Kentucky Disability Law</a:t>
            </a:r>
          </a:p>
        </p:txBody>
      </p:sp>
      <p:sp>
        <p:nvSpPr>
          <p:cNvPr id="7" name="Slide Number Placeholder 6"/>
          <p:cNvSpPr>
            <a:spLocks noGrp="1"/>
          </p:cNvSpPr>
          <p:nvPr>
            <p:ph type="sldNum" sz="quarter" idx="12"/>
          </p:nvPr>
        </p:nvSpPr>
        <p:spPr/>
        <p:txBody>
          <a:bodyPr/>
          <a:lstStyle/>
          <a:p>
            <a:fld id="{273A6EBF-F60E-4EAA-9219-F745784912A5}" type="slidenum">
              <a:rPr lang="en-US" smtClean="0"/>
              <a:t>‹#›</a:t>
            </a:fld>
            <a:endParaRPr lang="en-US"/>
          </a:p>
        </p:txBody>
      </p:sp>
    </p:spTree>
    <p:extLst>
      <p:ext uri="{BB962C8B-B14F-4D97-AF65-F5344CB8AC3E}">
        <p14:creationId xmlns:p14="http://schemas.microsoft.com/office/powerpoint/2010/main" val="13452189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June 15, 2026</a:t>
            </a:r>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Kentucky Disability Law</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Dunman</a:t>
            </a:r>
          </a:p>
        </p:txBody>
      </p:sp>
    </p:spTree>
    <p:extLst>
      <p:ext uri="{BB962C8B-B14F-4D97-AF65-F5344CB8AC3E}">
        <p14:creationId xmlns:p14="http://schemas.microsoft.com/office/powerpoint/2010/main" val="12489568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9328" y="737616"/>
            <a:ext cx="9960864" cy="2862322"/>
          </a:xfrm>
          <a:prstGeom prst="rect">
            <a:avLst/>
          </a:prstGeom>
          <a:noFill/>
        </p:spPr>
        <p:txBody>
          <a:bodyPr wrap="square" rtlCol="0">
            <a:spAutoFit/>
          </a:bodyPr>
          <a:lstStyle/>
          <a:p>
            <a:r>
              <a:rPr lang="en-US" sz="4800" dirty="0"/>
              <a:t>Kentucky Disability Discrimination Law</a:t>
            </a:r>
          </a:p>
          <a:p>
            <a:endParaRPr lang="en-US" sz="4800" dirty="0"/>
          </a:p>
          <a:p>
            <a:pPr lvl="2"/>
            <a:r>
              <a:rPr lang="en-US" sz="3600" dirty="0"/>
              <a:t>A Review of Applicable Standards</a:t>
            </a:r>
          </a:p>
        </p:txBody>
      </p:sp>
      <p:sp>
        <p:nvSpPr>
          <p:cNvPr id="3" name="TextBox 2"/>
          <p:cNvSpPr txBox="1"/>
          <p:nvPr/>
        </p:nvSpPr>
        <p:spPr>
          <a:xfrm>
            <a:off x="6242304" y="4852416"/>
            <a:ext cx="5251704" cy="954107"/>
          </a:xfrm>
          <a:prstGeom prst="rect">
            <a:avLst/>
          </a:prstGeom>
          <a:noFill/>
        </p:spPr>
        <p:txBody>
          <a:bodyPr wrap="square" rtlCol="0">
            <a:spAutoFit/>
          </a:bodyPr>
          <a:lstStyle/>
          <a:p>
            <a:r>
              <a:rPr lang="en-US" sz="2000" b="1" dirty="0"/>
              <a:t>L. Joe Dunman</a:t>
            </a:r>
          </a:p>
          <a:p>
            <a:r>
              <a:rPr lang="en-US" dirty="0"/>
              <a:t>Assistant Professor of Law</a:t>
            </a:r>
          </a:p>
          <a:p>
            <a:r>
              <a:rPr lang="en-US" dirty="0"/>
              <a:t>University of Louisville Brandeis School of Law</a:t>
            </a:r>
          </a:p>
        </p:txBody>
      </p:sp>
      <p:sp>
        <p:nvSpPr>
          <p:cNvPr id="4" name="Date Placeholder 3">
            <a:extLst>
              <a:ext uri="{FF2B5EF4-FFF2-40B4-BE49-F238E27FC236}">
                <a16:creationId xmlns:a16="http://schemas.microsoft.com/office/drawing/2014/main" id="{902ECFBA-C735-FFAF-3A4D-4AB009EAC77B}"/>
              </a:ext>
            </a:extLst>
          </p:cNvPr>
          <p:cNvSpPr>
            <a:spLocks noGrp="1"/>
          </p:cNvSpPr>
          <p:nvPr>
            <p:ph type="dt" sz="half" idx="10"/>
          </p:nvPr>
        </p:nvSpPr>
        <p:spPr/>
        <p:txBody>
          <a:bodyPr/>
          <a:lstStyle/>
          <a:p>
            <a:r>
              <a:rPr lang="en-US"/>
              <a:t>June 15, 2026</a:t>
            </a:r>
            <a:endParaRPr lang="en-US" dirty="0"/>
          </a:p>
        </p:txBody>
      </p:sp>
      <p:sp>
        <p:nvSpPr>
          <p:cNvPr id="5" name="Footer Placeholder 4">
            <a:extLst>
              <a:ext uri="{FF2B5EF4-FFF2-40B4-BE49-F238E27FC236}">
                <a16:creationId xmlns:a16="http://schemas.microsoft.com/office/drawing/2014/main" id="{EE22E1F8-E451-4CAA-4B66-3430D00B298C}"/>
              </a:ext>
            </a:extLst>
          </p:cNvPr>
          <p:cNvSpPr>
            <a:spLocks noGrp="1"/>
          </p:cNvSpPr>
          <p:nvPr>
            <p:ph type="ftr" sz="quarter" idx="11"/>
          </p:nvPr>
        </p:nvSpPr>
        <p:spPr/>
        <p:txBody>
          <a:bodyPr/>
          <a:lstStyle/>
          <a:p>
            <a:r>
              <a:rPr lang="en-US"/>
              <a:t>Kentucky Disability Law</a:t>
            </a:r>
            <a:endParaRPr lang="en-US" dirty="0"/>
          </a:p>
        </p:txBody>
      </p:sp>
      <p:sp>
        <p:nvSpPr>
          <p:cNvPr id="6" name="Slide Number Placeholder 5">
            <a:extLst>
              <a:ext uri="{FF2B5EF4-FFF2-40B4-BE49-F238E27FC236}">
                <a16:creationId xmlns:a16="http://schemas.microsoft.com/office/drawing/2014/main" id="{FEAB015A-A79B-B523-35F7-EEE630F0E70E}"/>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17014777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192" y="536448"/>
            <a:ext cx="10521696" cy="5693866"/>
          </a:xfrm>
          <a:prstGeom prst="rect">
            <a:avLst/>
          </a:prstGeom>
          <a:noFill/>
        </p:spPr>
        <p:txBody>
          <a:bodyPr wrap="square" rtlCol="0">
            <a:spAutoFit/>
          </a:bodyPr>
          <a:lstStyle/>
          <a:p>
            <a:r>
              <a:rPr lang="en-US" sz="3200" b="1" dirty="0"/>
              <a:t>The Americans with Disabilities Act</a:t>
            </a:r>
          </a:p>
          <a:p>
            <a:endParaRPr lang="en-US" sz="2000" dirty="0"/>
          </a:p>
          <a:p>
            <a:endParaRPr lang="en-US" sz="2400" dirty="0"/>
          </a:p>
          <a:p>
            <a:r>
              <a:rPr lang="en-US" sz="2400" dirty="0"/>
              <a:t>Also prohibits workplace discrimination because of disability and defines the term.</a:t>
            </a:r>
            <a:endParaRPr lang="en-US" sz="2400" b="1" dirty="0"/>
          </a:p>
          <a:p>
            <a:endParaRPr lang="en-US" sz="2000" dirty="0"/>
          </a:p>
          <a:p>
            <a:endParaRPr lang="en-US" sz="2000" dirty="0"/>
          </a:p>
          <a:p>
            <a:r>
              <a:rPr lang="en-US" sz="2000" dirty="0"/>
              <a:t>42 USC 12102(1) (1990 version)</a:t>
            </a:r>
          </a:p>
          <a:p>
            <a:endParaRPr lang="en-US" sz="2000" dirty="0"/>
          </a:p>
          <a:p>
            <a:pPr lvl="1"/>
            <a:r>
              <a:rPr lang="en-US" sz="2000" dirty="0"/>
              <a:t>The term “disability” means, with respect to an individual:</a:t>
            </a:r>
          </a:p>
          <a:p>
            <a:pPr lvl="1"/>
            <a:endParaRPr lang="en-US" sz="2000" dirty="0"/>
          </a:p>
          <a:p>
            <a:pPr marL="800100" lvl="1" indent="-342900">
              <a:buAutoNum type="alphaLcParenBoth"/>
            </a:pPr>
            <a:r>
              <a:rPr lang="en-US" sz="2000" dirty="0"/>
              <a:t>a physical or mental impairment that substantially limits one or more of the major life activities of such individual;</a:t>
            </a:r>
          </a:p>
          <a:p>
            <a:pPr marL="800100" lvl="1" indent="-342900">
              <a:buAutoNum type="alphaLcParenBoth"/>
            </a:pPr>
            <a:endParaRPr lang="en-US" sz="2000" dirty="0"/>
          </a:p>
          <a:p>
            <a:pPr marL="800100" lvl="1" indent="-342900">
              <a:buAutoNum type="alphaLcParenBoth"/>
            </a:pPr>
            <a:r>
              <a:rPr lang="en-US" sz="2000" dirty="0"/>
              <a:t>a record of such an impairment; or</a:t>
            </a:r>
          </a:p>
          <a:p>
            <a:pPr marL="800100" lvl="1" indent="-342900">
              <a:buAutoNum type="alphaLcParenBoth"/>
            </a:pPr>
            <a:endParaRPr lang="en-US" sz="2000" dirty="0"/>
          </a:p>
          <a:p>
            <a:pPr marL="800100" lvl="1" indent="-342900">
              <a:buAutoNum type="alphaLcParenBoth"/>
            </a:pPr>
            <a:r>
              <a:rPr lang="en-US" sz="2000" dirty="0"/>
              <a:t>being regarded as having such an impairment.</a:t>
            </a:r>
          </a:p>
        </p:txBody>
      </p:sp>
      <p:sp>
        <p:nvSpPr>
          <p:cNvPr id="3" name="Date Placeholder 2">
            <a:extLst>
              <a:ext uri="{FF2B5EF4-FFF2-40B4-BE49-F238E27FC236}">
                <a16:creationId xmlns:a16="http://schemas.microsoft.com/office/drawing/2014/main" id="{52558391-AA19-ACA8-D5AD-5EAB6071E284}"/>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B9A7C58B-1609-8C5D-1B0A-BA56D0299592}"/>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D294614D-C9FF-850A-C53D-C9BC5C3A9F60}"/>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8412079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128967481"/>
              </p:ext>
            </p:extLst>
          </p:nvPr>
        </p:nvGraphicFramePr>
        <p:xfrm>
          <a:off x="1612231" y="685800"/>
          <a:ext cx="8968874" cy="5510463"/>
        </p:xfrm>
        <a:graphic>
          <a:graphicData uri="http://schemas.openxmlformats.org/drawingml/2006/table">
            <a:tbl>
              <a:tblPr firstRow="1" bandRow="1">
                <a:tableStyleId>{0505E3EF-67EA-436B-97B2-0124C06EBD24}</a:tableStyleId>
              </a:tblPr>
              <a:tblGrid>
                <a:gridCol w="4484437">
                  <a:extLst>
                    <a:ext uri="{9D8B030D-6E8A-4147-A177-3AD203B41FA5}">
                      <a16:colId xmlns:a16="http://schemas.microsoft.com/office/drawing/2014/main" val="20000"/>
                    </a:ext>
                  </a:extLst>
                </a:gridCol>
                <a:gridCol w="4484437">
                  <a:extLst>
                    <a:ext uri="{9D8B030D-6E8A-4147-A177-3AD203B41FA5}">
                      <a16:colId xmlns:a16="http://schemas.microsoft.com/office/drawing/2014/main" val="20001"/>
                    </a:ext>
                  </a:extLst>
                </a:gridCol>
              </a:tblGrid>
              <a:tr h="484044">
                <a:tc>
                  <a:txBody>
                    <a:bodyPr/>
                    <a:lstStyle/>
                    <a:p>
                      <a:r>
                        <a:rPr lang="en-US" sz="2400" dirty="0"/>
                        <a:t>Original</a:t>
                      </a:r>
                      <a:r>
                        <a:rPr lang="en-US" sz="2400" baseline="0" dirty="0"/>
                        <a:t> ADA (1990)</a:t>
                      </a:r>
                      <a:endParaRPr lang="en-US" sz="2400" dirty="0">
                        <a:solidFill>
                          <a:schemeClr val="tx1"/>
                        </a:solidFill>
                      </a:endParaRPr>
                    </a:p>
                  </a:txBody>
                  <a:tcPr/>
                </a:tc>
                <a:tc>
                  <a:txBody>
                    <a:bodyPr/>
                    <a:lstStyle/>
                    <a:p>
                      <a:r>
                        <a:rPr lang="en-US" sz="2400" dirty="0"/>
                        <a:t>KCRA (1992)</a:t>
                      </a:r>
                      <a:endParaRPr lang="en-US" sz="2400" dirty="0">
                        <a:solidFill>
                          <a:schemeClr val="tx1"/>
                        </a:solidFill>
                      </a:endParaRPr>
                    </a:p>
                  </a:txBody>
                  <a:tcPr/>
                </a:tc>
                <a:extLst>
                  <a:ext uri="{0D108BD9-81ED-4DB2-BD59-A6C34878D82A}">
                    <a16:rowId xmlns:a16="http://schemas.microsoft.com/office/drawing/2014/main" val="10000"/>
                  </a:ext>
                </a:extLst>
              </a:tr>
              <a:tr h="5026419">
                <a:tc>
                  <a:txBody>
                    <a:bodyPr/>
                    <a:lstStyle/>
                    <a:p>
                      <a:pPr lvl="1"/>
                      <a:endParaRPr lang="en-US" sz="2000" dirty="0"/>
                    </a:p>
                    <a:p>
                      <a:pPr lvl="1"/>
                      <a:r>
                        <a:rPr lang="en-US" sz="2000" dirty="0"/>
                        <a:t>The term “disability” means, with respect to an individual:</a:t>
                      </a:r>
                    </a:p>
                    <a:p>
                      <a:pPr lvl="1"/>
                      <a:endParaRPr lang="en-US" sz="2000" dirty="0"/>
                    </a:p>
                    <a:p>
                      <a:pPr marL="800100" lvl="1" indent="-342900">
                        <a:buAutoNum type="alphaLcParenBoth"/>
                      </a:pPr>
                      <a:r>
                        <a:rPr lang="en-US" sz="2000" dirty="0"/>
                        <a:t>a physical or mental impairment that substantially limits one or more of the major life activities of such individual;</a:t>
                      </a:r>
                    </a:p>
                    <a:p>
                      <a:pPr marL="800100" lvl="1" indent="-342900">
                        <a:buAutoNum type="alphaLcParenBoth"/>
                      </a:pPr>
                      <a:endParaRPr lang="en-US" sz="2000" dirty="0"/>
                    </a:p>
                    <a:p>
                      <a:pPr marL="800100" lvl="1" indent="-342900">
                        <a:buAutoNum type="alphaLcParenBoth"/>
                      </a:pPr>
                      <a:r>
                        <a:rPr lang="en-US" sz="2000" dirty="0"/>
                        <a:t>a record of such an impairment; or</a:t>
                      </a:r>
                    </a:p>
                    <a:p>
                      <a:pPr marL="800100" lvl="1" indent="-342900">
                        <a:buAutoNum type="alphaLcParenBoth"/>
                      </a:pPr>
                      <a:endParaRPr lang="en-US" sz="2000" dirty="0"/>
                    </a:p>
                    <a:p>
                      <a:pPr marL="800100" lvl="1" indent="-342900">
                        <a:buAutoNum type="alphaLcParenBoth"/>
                      </a:pPr>
                      <a:r>
                        <a:rPr lang="en-US" sz="2000" dirty="0"/>
                        <a:t>being regarded as having such an impairment.</a:t>
                      </a:r>
                    </a:p>
                  </a:txBody>
                  <a:tcPr/>
                </a:tc>
                <a:tc>
                  <a:txBody>
                    <a:bodyPr/>
                    <a:lstStyle/>
                    <a:p>
                      <a:pPr lvl="1"/>
                      <a:endParaRPr lang="en-US" sz="2000" dirty="0"/>
                    </a:p>
                    <a:p>
                      <a:pPr lvl="1"/>
                      <a:r>
                        <a:rPr lang="en-US" sz="2000" dirty="0"/>
                        <a:t>“Disability” means, with respect to an individual:</a:t>
                      </a:r>
                    </a:p>
                    <a:p>
                      <a:pPr lvl="1"/>
                      <a:endParaRPr lang="en-US" sz="2000" dirty="0"/>
                    </a:p>
                    <a:p>
                      <a:pPr marL="800100" lvl="1" indent="-342900">
                        <a:buAutoNum type="alphaLcParenBoth"/>
                      </a:pPr>
                      <a:r>
                        <a:rPr lang="en-US" sz="2000" dirty="0"/>
                        <a:t>A physical or mental impairment that substantially limits one (1) or more of the major life activities of the individual;</a:t>
                      </a:r>
                    </a:p>
                    <a:p>
                      <a:pPr marL="800100" lvl="1" indent="-342900">
                        <a:buAutoNum type="alphaLcParenBoth"/>
                      </a:pPr>
                      <a:endParaRPr lang="en-US" sz="2000" dirty="0"/>
                    </a:p>
                    <a:p>
                      <a:pPr marL="800100" lvl="1" indent="-342900">
                        <a:buAutoNum type="alphaLcParenBoth"/>
                      </a:pPr>
                      <a:r>
                        <a:rPr lang="en-US" sz="2000" dirty="0"/>
                        <a:t>A record of such impairment; or</a:t>
                      </a:r>
                    </a:p>
                    <a:p>
                      <a:pPr marL="800100" lvl="1" indent="-342900">
                        <a:buAutoNum type="alphaLcParenBoth"/>
                      </a:pPr>
                      <a:endParaRPr lang="en-US" sz="2000" dirty="0"/>
                    </a:p>
                    <a:p>
                      <a:pPr marL="800100" lvl="1" indent="-342900">
                        <a:buAutoNum type="alphaLcParenBoth"/>
                      </a:pPr>
                      <a:r>
                        <a:rPr lang="en-US" sz="2000" dirty="0"/>
                        <a:t>Being regarded as having such an impairment.</a:t>
                      </a:r>
                    </a:p>
                  </a:txBody>
                  <a:tcPr/>
                </a:tc>
                <a:extLst>
                  <a:ext uri="{0D108BD9-81ED-4DB2-BD59-A6C34878D82A}">
                    <a16:rowId xmlns:a16="http://schemas.microsoft.com/office/drawing/2014/main" val="10001"/>
                  </a:ext>
                </a:extLst>
              </a:tr>
            </a:tbl>
          </a:graphicData>
        </a:graphic>
      </p:graphicFrame>
      <p:sp>
        <p:nvSpPr>
          <p:cNvPr id="2" name="Date Placeholder 1">
            <a:extLst>
              <a:ext uri="{FF2B5EF4-FFF2-40B4-BE49-F238E27FC236}">
                <a16:creationId xmlns:a16="http://schemas.microsoft.com/office/drawing/2014/main" id="{BA8D4D95-1C7D-16E4-5085-16BE1352CEF3}"/>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246CAD3E-5B1C-3247-A9B5-09E2690151C6}"/>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267C277C-3E93-9DB3-3C27-69EDE1D50EC1}"/>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724418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5756" y="524578"/>
            <a:ext cx="10102036" cy="5786199"/>
          </a:xfrm>
          <a:prstGeom prst="rect">
            <a:avLst/>
          </a:prstGeom>
          <a:noFill/>
        </p:spPr>
        <p:txBody>
          <a:bodyPr wrap="square" rtlCol="0">
            <a:spAutoFit/>
          </a:bodyPr>
          <a:lstStyle/>
          <a:p>
            <a:r>
              <a:rPr lang="en-US" sz="2800" b="1" dirty="0"/>
              <a:t>Interpreting the original ADA</a:t>
            </a:r>
          </a:p>
          <a:p>
            <a:endParaRPr lang="en-US" sz="2400" dirty="0"/>
          </a:p>
          <a:p>
            <a:endParaRPr lang="en-US" sz="2400" dirty="0"/>
          </a:p>
          <a:p>
            <a:pPr lvl="1"/>
            <a:r>
              <a:rPr lang="en-US" sz="2400" dirty="0"/>
              <a:t>1998 EEOC guidelines (29 CFR 1630 </a:t>
            </a:r>
            <a:r>
              <a:rPr lang="en-US" sz="2400" i="1" dirty="0"/>
              <a:t>et al</a:t>
            </a:r>
            <a:r>
              <a:rPr lang="en-US" sz="2400" dirty="0"/>
              <a:t>)</a:t>
            </a:r>
          </a:p>
          <a:p>
            <a:pPr lvl="1"/>
            <a:endParaRPr lang="en-US" sz="2400" dirty="0"/>
          </a:p>
          <a:p>
            <a:pPr lvl="1"/>
            <a:r>
              <a:rPr lang="en-US" sz="2400" i="1" dirty="0"/>
              <a:t>Sutton v. United Air Lines</a:t>
            </a:r>
            <a:r>
              <a:rPr lang="en-US" sz="2400" dirty="0"/>
              <a:t>, 527 US 471 (1999)</a:t>
            </a:r>
          </a:p>
          <a:p>
            <a:pPr lvl="1"/>
            <a:endParaRPr lang="en-US" sz="2400" dirty="0"/>
          </a:p>
          <a:p>
            <a:pPr lvl="1"/>
            <a:r>
              <a:rPr lang="en-US" sz="2400" i="1" dirty="0"/>
              <a:t>Toyota Motor Mfg. of Kentucky, Inc. v. Williams</a:t>
            </a:r>
            <a:r>
              <a:rPr lang="en-US" sz="2400" dirty="0"/>
              <a:t>, 534 US 184 (2002)</a:t>
            </a:r>
          </a:p>
          <a:p>
            <a:endParaRPr lang="en-US" dirty="0"/>
          </a:p>
          <a:p>
            <a:endParaRPr lang="en-US" dirty="0"/>
          </a:p>
          <a:p>
            <a:endParaRPr lang="en-US" dirty="0"/>
          </a:p>
          <a:p>
            <a:r>
              <a:rPr lang="en-US" sz="2000" dirty="0"/>
              <a:t>Each significantly limited the reach and scope of the ADA by</a:t>
            </a:r>
          </a:p>
          <a:p>
            <a:endParaRPr lang="en-US" sz="2000" dirty="0"/>
          </a:p>
          <a:p>
            <a:pPr marL="742950" lvl="1" indent="-285750">
              <a:buFont typeface="Arial" panose="020B0604020202020204" pitchFamily="34" charset="0"/>
              <a:buChar char="•"/>
            </a:pPr>
            <a:r>
              <a:rPr lang="en-US" sz="2000" dirty="0"/>
              <a:t>Narrowly defining key definitional terms such as “substantially limits” and “major life activities”</a:t>
            </a:r>
          </a:p>
          <a:p>
            <a:pPr marL="742950" lvl="1" indent="-285750">
              <a:buFont typeface="Arial" panose="020B0604020202020204" pitchFamily="34" charset="0"/>
              <a:buChar char="•"/>
            </a:pPr>
            <a:endParaRPr lang="en-US" sz="2000" dirty="0"/>
          </a:p>
          <a:p>
            <a:pPr marL="742950" lvl="1" indent="-285750">
              <a:buFont typeface="Arial" panose="020B0604020202020204" pitchFamily="34" charset="0"/>
              <a:buChar char="•"/>
            </a:pPr>
            <a:r>
              <a:rPr lang="en-US" sz="2000" dirty="0"/>
              <a:t>Creating a difficult test for “regarded as” plaintiffs</a:t>
            </a:r>
          </a:p>
        </p:txBody>
      </p:sp>
      <p:sp>
        <p:nvSpPr>
          <p:cNvPr id="3" name="Date Placeholder 2">
            <a:extLst>
              <a:ext uri="{FF2B5EF4-FFF2-40B4-BE49-F238E27FC236}">
                <a16:creationId xmlns:a16="http://schemas.microsoft.com/office/drawing/2014/main" id="{49971055-629F-49F7-CFBB-5A8B534FB0E7}"/>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D65F1282-D729-5C8B-9094-A8E110F05F3D}"/>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7F4923D5-725B-2E68-D2E4-4258256FC592}"/>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060252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0789" y="221647"/>
            <a:ext cx="10756232" cy="1077218"/>
          </a:xfrm>
          <a:prstGeom prst="rect">
            <a:avLst/>
          </a:prstGeom>
          <a:noFill/>
        </p:spPr>
        <p:txBody>
          <a:bodyPr wrap="square" rtlCol="0">
            <a:spAutoFit/>
          </a:bodyPr>
          <a:lstStyle/>
          <a:p>
            <a:endParaRPr lang="en-US" dirty="0"/>
          </a:p>
          <a:p>
            <a:r>
              <a:rPr lang="en-US" sz="2800" b="1" dirty="0"/>
              <a:t>Americans with Disabilities Act Amendments Act of 2008</a:t>
            </a:r>
          </a:p>
          <a:p>
            <a:r>
              <a:rPr lang="en-US" dirty="0"/>
              <a:t>(ADAAA)</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4362" y="1674440"/>
            <a:ext cx="6755632" cy="4157312"/>
          </a:xfrm>
          <a:prstGeom prst="rect">
            <a:avLst/>
          </a:prstGeom>
        </p:spPr>
      </p:pic>
      <p:sp>
        <p:nvSpPr>
          <p:cNvPr id="4" name="TextBox 3"/>
          <p:cNvSpPr txBox="1"/>
          <p:nvPr/>
        </p:nvSpPr>
        <p:spPr>
          <a:xfrm>
            <a:off x="472490" y="1676768"/>
            <a:ext cx="4211053" cy="4154984"/>
          </a:xfrm>
          <a:prstGeom prst="rect">
            <a:avLst/>
          </a:prstGeom>
          <a:noFill/>
        </p:spPr>
        <p:txBody>
          <a:bodyPr wrap="square" rtlCol="0">
            <a:spAutoFit/>
          </a:bodyPr>
          <a:lstStyle/>
          <a:p>
            <a:pPr marL="285750" indent="-285750">
              <a:buFont typeface="Arial" panose="020B0604020202020204" pitchFamily="34" charset="0"/>
              <a:buChar char="•"/>
            </a:pPr>
            <a:r>
              <a:rPr lang="en-US" sz="2400" dirty="0"/>
              <a:t>Reaffirmed the policy goals of the original ADA</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Explicitly superseded the EEOC guidelines, </a:t>
            </a:r>
            <a:r>
              <a:rPr lang="en-US" sz="2400" i="1" dirty="0"/>
              <a:t>Sutton</a:t>
            </a:r>
            <a:r>
              <a:rPr lang="en-US" sz="2400" dirty="0"/>
              <a:t>, and </a:t>
            </a:r>
            <a:r>
              <a:rPr lang="en-US" sz="2400" i="1" dirty="0"/>
              <a:t>Toyota Motor</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Added provisions to clarify “major life activities,” “substantially limits,” and “regarded as.”</a:t>
            </a:r>
          </a:p>
        </p:txBody>
      </p:sp>
      <p:sp>
        <p:nvSpPr>
          <p:cNvPr id="5" name="Date Placeholder 4">
            <a:extLst>
              <a:ext uri="{FF2B5EF4-FFF2-40B4-BE49-F238E27FC236}">
                <a16:creationId xmlns:a16="http://schemas.microsoft.com/office/drawing/2014/main" id="{A542E9A2-95D0-1B3E-4861-D0E532EC1679}"/>
              </a:ext>
            </a:extLst>
          </p:cNvPr>
          <p:cNvSpPr>
            <a:spLocks noGrp="1"/>
          </p:cNvSpPr>
          <p:nvPr>
            <p:ph type="dt" sz="half" idx="10"/>
          </p:nvPr>
        </p:nvSpPr>
        <p:spPr/>
        <p:txBody>
          <a:bodyPr/>
          <a:lstStyle/>
          <a:p>
            <a:r>
              <a:rPr lang="en-US"/>
              <a:t>June 15, 2026</a:t>
            </a:r>
            <a:endParaRPr lang="en-US" dirty="0"/>
          </a:p>
        </p:txBody>
      </p:sp>
      <p:sp>
        <p:nvSpPr>
          <p:cNvPr id="6" name="Footer Placeholder 5">
            <a:extLst>
              <a:ext uri="{FF2B5EF4-FFF2-40B4-BE49-F238E27FC236}">
                <a16:creationId xmlns:a16="http://schemas.microsoft.com/office/drawing/2014/main" id="{62629EB5-A27C-4A33-633E-FAD73A5A1AB4}"/>
              </a:ext>
            </a:extLst>
          </p:cNvPr>
          <p:cNvSpPr>
            <a:spLocks noGrp="1"/>
          </p:cNvSpPr>
          <p:nvPr>
            <p:ph type="ftr" sz="quarter" idx="11"/>
          </p:nvPr>
        </p:nvSpPr>
        <p:spPr/>
        <p:txBody>
          <a:bodyPr/>
          <a:lstStyle/>
          <a:p>
            <a:r>
              <a:rPr lang="en-US"/>
              <a:t>Kentucky Disability Law</a:t>
            </a:r>
            <a:endParaRPr lang="en-US" dirty="0"/>
          </a:p>
        </p:txBody>
      </p:sp>
      <p:sp>
        <p:nvSpPr>
          <p:cNvPr id="7" name="Slide Number Placeholder 6">
            <a:extLst>
              <a:ext uri="{FF2B5EF4-FFF2-40B4-BE49-F238E27FC236}">
                <a16:creationId xmlns:a16="http://schemas.microsoft.com/office/drawing/2014/main" id="{A3A5EDAB-9376-9110-B1EA-6AF5AA06B7EA}"/>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1610711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1737" y="637674"/>
            <a:ext cx="9974179" cy="5724644"/>
          </a:xfrm>
          <a:prstGeom prst="rect">
            <a:avLst/>
          </a:prstGeom>
          <a:noFill/>
        </p:spPr>
        <p:txBody>
          <a:bodyPr wrap="square" rtlCol="0">
            <a:spAutoFit/>
          </a:bodyPr>
          <a:lstStyle/>
          <a:p>
            <a:r>
              <a:rPr lang="en-US" sz="2400" dirty="0"/>
              <a:t>(b) PURPOSES. – The purposes of this Act are—</a:t>
            </a:r>
          </a:p>
          <a:p>
            <a:endParaRPr lang="en-US" sz="2400" dirty="0"/>
          </a:p>
          <a:p>
            <a:pPr marL="342900" indent="-342900">
              <a:buFont typeface="+mj-lt"/>
              <a:buAutoNum type="arabicParenR"/>
            </a:pPr>
            <a:r>
              <a:rPr lang="en-US" sz="2400" dirty="0"/>
              <a:t>to carry out the ADA’s objectives of providing “a clear and comprehensive national mandate for the elimination of discrimination” and “clear, strong, consistent, enforceable standards addressing discrimination” by </a:t>
            </a:r>
            <a:r>
              <a:rPr lang="en-US" sz="2400" b="1" dirty="0"/>
              <a:t>reinstating</a:t>
            </a:r>
            <a:r>
              <a:rPr lang="en-US" sz="2400" dirty="0"/>
              <a:t> a broad scope of protection to be available under the ADA;</a:t>
            </a:r>
          </a:p>
          <a:p>
            <a:pPr marL="342900" indent="-342900">
              <a:buFont typeface="+mj-lt"/>
              <a:buAutoNum type="arabicParenR"/>
            </a:pPr>
            <a:endParaRPr lang="en-US" sz="2400" dirty="0"/>
          </a:p>
          <a:p>
            <a:pPr marL="342900" indent="-342900">
              <a:buFont typeface="+mj-lt"/>
              <a:buAutoNum type="arabicParenR"/>
            </a:pPr>
            <a:r>
              <a:rPr lang="en-US" sz="2400" dirty="0">
                <a:solidFill>
                  <a:schemeClr val="bg1">
                    <a:lumMod val="85000"/>
                  </a:schemeClr>
                </a:solidFill>
              </a:rPr>
              <a:t>to </a:t>
            </a:r>
            <a:r>
              <a:rPr lang="en-US" sz="2400" b="1" dirty="0">
                <a:solidFill>
                  <a:schemeClr val="bg1">
                    <a:lumMod val="85000"/>
                  </a:schemeClr>
                </a:solidFill>
              </a:rPr>
              <a:t>reject</a:t>
            </a:r>
            <a:r>
              <a:rPr lang="en-US" sz="2400" dirty="0">
                <a:solidFill>
                  <a:schemeClr val="bg1">
                    <a:lumMod val="85000"/>
                  </a:schemeClr>
                </a:solidFill>
              </a:rPr>
              <a:t> the requirement enunciated by the Supreme Court in </a:t>
            </a:r>
            <a:r>
              <a:rPr lang="en-US" sz="2400" i="1" dirty="0">
                <a:solidFill>
                  <a:schemeClr val="bg1">
                    <a:lumMod val="85000"/>
                  </a:schemeClr>
                </a:solidFill>
              </a:rPr>
              <a:t>Sutton v. United Air Lines, Inc</a:t>
            </a:r>
            <a:r>
              <a:rPr lang="en-US" sz="2400" dirty="0">
                <a:solidFill>
                  <a:schemeClr val="bg1">
                    <a:lumMod val="85000"/>
                  </a:schemeClr>
                </a:solidFill>
              </a:rPr>
              <a:t>., 527 U.S. 471 (1999) and its companion cases that whether an impairment substantially limits a major life activity is to be determined with reference to the ameliorative effects of mitigating measures;</a:t>
            </a:r>
          </a:p>
          <a:p>
            <a:endParaRPr lang="en-US" dirty="0"/>
          </a:p>
          <a:p>
            <a:endParaRPr lang="en-US" dirty="0"/>
          </a:p>
          <a:p>
            <a:endParaRPr lang="en-US" dirty="0"/>
          </a:p>
        </p:txBody>
      </p:sp>
      <p:sp>
        <p:nvSpPr>
          <p:cNvPr id="3" name="Date Placeholder 2">
            <a:extLst>
              <a:ext uri="{FF2B5EF4-FFF2-40B4-BE49-F238E27FC236}">
                <a16:creationId xmlns:a16="http://schemas.microsoft.com/office/drawing/2014/main" id="{1F25F4B4-BDF8-2DBD-FF1D-A1D6554AB025}"/>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8B839B7D-2127-E86D-B02E-D757C8281D6D}"/>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D4E13204-4697-2E6F-FEF2-B28FB1C35637}"/>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7093166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1737" y="637674"/>
            <a:ext cx="9974179" cy="5724644"/>
          </a:xfrm>
          <a:prstGeom prst="rect">
            <a:avLst/>
          </a:prstGeom>
          <a:noFill/>
        </p:spPr>
        <p:txBody>
          <a:bodyPr wrap="square" rtlCol="0">
            <a:spAutoFit/>
          </a:bodyPr>
          <a:lstStyle/>
          <a:p>
            <a:r>
              <a:rPr lang="en-US" sz="2400" dirty="0"/>
              <a:t>(b) PURPOSES. – The purposes of this Act are—</a:t>
            </a:r>
          </a:p>
          <a:p>
            <a:endParaRPr lang="en-US" sz="2400" dirty="0"/>
          </a:p>
          <a:p>
            <a:pPr marL="342900" indent="-342900">
              <a:buFont typeface="+mj-lt"/>
              <a:buAutoNum type="arabicParenR"/>
            </a:pPr>
            <a:r>
              <a:rPr lang="en-US" sz="2400" dirty="0">
                <a:solidFill>
                  <a:schemeClr val="bg1">
                    <a:lumMod val="85000"/>
                  </a:schemeClr>
                </a:solidFill>
              </a:rPr>
              <a:t>to carry out the ADA’s objectives of providing “a clear and comprehensive national mandate for the elimination of discrimination” and “clear, strong, consistent, enforceable standards addressing discrimination” by </a:t>
            </a:r>
            <a:r>
              <a:rPr lang="en-US" sz="2400" b="1" dirty="0">
                <a:solidFill>
                  <a:schemeClr val="bg1">
                    <a:lumMod val="85000"/>
                  </a:schemeClr>
                </a:solidFill>
              </a:rPr>
              <a:t>reinstating</a:t>
            </a:r>
            <a:r>
              <a:rPr lang="en-US" sz="2400" dirty="0">
                <a:solidFill>
                  <a:schemeClr val="bg1">
                    <a:lumMod val="85000"/>
                  </a:schemeClr>
                </a:solidFill>
              </a:rPr>
              <a:t> a broad scope of protection to be available under the ADA;</a:t>
            </a:r>
          </a:p>
          <a:p>
            <a:pPr marL="342900" indent="-342900">
              <a:buFont typeface="+mj-lt"/>
              <a:buAutoNum type="arabicParenR"/>
            </a:pPr>
            <a:endParaRPr lang="en-US" sz="2400" dirty="0"/>
          </a:p>
          <a:p>
            <a:pPr marL="342900" indent="-342900">
              <a:buFont typeface="+mj-lt"/>
              <a:buAutoNum type="arabicParenR"/>
            </a:pPr>
            <a:r>
              <a:rPr lang="en-US" sz="2400" dirty="0"/>
              <a:t>to </a:t>
            </a:r>
            <a:r>
              <a:rPr lang="en-US" sz="2400" b="1" dirty="0"/>
              <a:t>reject</a:t>
            </a:r>
            <a:r>
              <a:rPr lang="en-US" sz="2400" dirty="0"/>
              <a:t> the requirement enunciated by the Supreme Court in </a:t>
            </a:r>
            <a:r>
              <a:rPr lang="en-US" sz="2400" i="1" dirty="0"/>
              <a:t>Sutton v. United Air Lines, Inc</a:t>
            </a:r>
            <a:r>
              <a:rPr lang="en-US" sz="2400" dirty="0"/>
              <a:t>., 527 U.S. 471 (1999) and its companion cases that whether an impairment substantially limits a major life activity is to be determined with reference to the ameliorative effects of mitigating measures;</a:t>
            </a:r>
          </a:p>
          <a:p>
            <a:endParaRPr lang="en-US" dirty="0"/>
          </a:p>
          <a:p>
            <a:endParaRPr lang="en-US" dirty="0"/>
          </a:p>
          <a:p>
            <a:endParaRPr lang="en-US" dirty="0"/>
          </a:p>
        </p:txBody>
      </p:sp>
      <p:sp>
        <p:nvSpPr>
          <p:cNvPr id="3" name="Date Placeholder 2">
            <a:extLst>
              <a:ext uri="{FF2B5EF4-FFF2-40B4-BE49-F238E27FC236}">
                <a16:creationId xmlns:a16="http://schemas.microsoft.com/office/drawing/2014/main" id="{5B18E587-4553-1236-22CE-CC657F3609B3}"/>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FC62A312-EDA5-9C7F-F788-B68949BF2D9C}"/>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57FFB89C-705C-7645-5DB2-A662B91A3A8F}"/>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551653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2527" y="481264"/>
            <a:ext cx="10611853" cy="6001643"/>
          </a:xfrm>
          <a:prstGeom prst="rect">
            <a:avLst/>
          </a:prstGeom>
          <a:noFill/>
        </p:spPr>
        <p:txBody>
          <a:bodyPr wrap="square" rtlCol="0">
            <a:spAutoFit/>
          </a:bodyPr>
          <a:lstStyle/>
          <a:p>
            <a:pPr marL="342900" indent="-342900">
              <a:buFont typeface="+mj-lt"/>
              <a:buAutoNum type="arabicParenR" startAt="3"/>
            </a:pPr>
            <a:r>
              <a:rPr lang="en-US" sz="2400" dirty="0"/>
              <a:t>to </a:t>
            </a:r>
            <a:r>
              <a:rPr lang="en-US" sz="2400" b="1" dirty="0"/>
              <a:t>reject</a:t>
            </a:r>
            <a:r>
              <a:rPr lang="en-US" sz="2400" dirty="0"/>
              <a:t> the Supreme Court’s reasoning in </a:t>
            </a:r>
            <a:r>
              <a:rPr lang="en-US" sz="2400" i="1" dirty="0"/>
              <a:t>Sutton v. United Air Lines, Inc</a:t>
            </a:r>
            <a:r>
              <a:rPr lang="en-US" sz="2400" dirty="0"/>
              <a:t>., 527 U.S. 471 (1999) with regard to coverage under the third prong of the definition of disability and to reinstate the reasoning of the Supreme Court in </a:t>
            </a:r>
            <a:r>
              <a:rPr lang="en-US" sz="2400" i="1" dirty="0"/>
              <a:t>School Board of Nassau County v. Arline</a:t>
            </a:r>
            <a:r>
              <a:rPr lang="en-US" sz="2400" dirty="0"/>
              <a:t>, 480 U.S. 273 (1987) which set forth a broad view of the third prong of the definition of handicap under the Rehabilitation Act of 1973;</a:t>
            </a:r>
          </a:p>
          <a:p>
            <a:pPr marL="342900" indent="-342900">
              <a:buFont typeface="+mj-lt"/>
              <a:buAutoNum type="arabicParenR" startAt="3"/>
            </a:pPr>
            <a:endParaRPr lang="en-US" sz="2400" dirty="0"/>
          </a:p>
          <a:p>
            <a:pPr marL="342900" indent="-342900">
              <a:buFont typeface="+mj-lt"/>
              <a:buAutoNum type="arabicParenR" startAt="3"/>
            </a:pPr>
            <a:r>
              <a:rPr lang="en-US" sz="2400" dirty="0">
                <a:solidFill>
                  <a:schemeClr val="bg1">
                    <a:lumMod val="85000"/>
                  </a:schemeClr>
                </a:solidFill>
              </a:rPr>
              <a:t>to </a:t>
            </a:r>
            <a:r>
              <a:rPr lang="en-US" sz="2400" b="1" dirty="0">
                <a:solidFill>
                  <a:schemeClr val="bg1">
                    <a:lumMod val="85000"/>
                  </a:schemeClr>
                </a:solidFill>
              </a:rPr>
              <a:t>reject </a:t>
            </a:r>
            <a:r>
              <a:rPr lang="en-US" sz="2400" dirty="0">
                <a:solidFill>
                  <a:schemeClr val="bg1">
                    <a:lumMod val="85000"/>
                  </a:schemeClr>
                </a:solidFill>
              </a:rPr>
              <a:t>the standards enunciated by the Supreme Court in </a:t>
            </a:r>
            <a:r>
              <a:rPr lang="en-US" sz="2400" i="1" dirty="0">
                <a:solidFill>
                  <a:schemeClr val="bg1">
                    <a:lumMod val="85000"/>
                  </a:schemeClr>
                </a:solidFill>
              </a:rPr>
              <a:t>Toyota Motor Manufacturing, Kentucky, Inc. v. Williams</a:t>
            </a:r>
            <a:r>
              <a:rPr lang="en-US" sz="2400" dirty="0">
                <a:solidFill>
                  <a:schemeClr val="bg1">
                    <a:lumMod val="85000"/>
                  </a:schemeClr>
                </a:solidFill>
              </a:rPr>
              <a:t>, 534 U.S. 184 (2002), that the terms “substantially” and “major” in the definition of disability under the ADA “need to be interpreted strictly to create a demanding standard for qualifying as disabled,” and that to be substantially limited in performing a major life activity under the ADA “an individual must have an impairment that prevents or severely restricts the individual from doing activities that are of central importance to most people’s daily lives”;</a:t>
            </a:r>
          </a:p>
        </p:txBody>
      </p:sp>
      <p:sp>
        <p:nvSpPr>
          <p:cNvPr id="3" name="Date Placeholder 2">
            <a:extLst>
              <a:ext uri="{FF2B5EF4-FFF2-40B4-BE49-F238E27FC236}">
                <a16:creationId xmlns:a16="http://schemas.microsoft.com/office/drawing/2014/main" id="{55ED0341-0D51-9672-E49E-72088D666BEB}"/>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5FFDE2D4-4926-A227-12BA-BF3E7DD6BFE6}"/>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F195FDFF-EA8E-F945-4BC7-26D695C7A74E}"/>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8775356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2527" y="481264"/>
            <a:ext cx="10611853" cy="6001643"/>
          </a:xfrm>
          <a:prstGeom prst="rect">
            <a:avLst/>
          </a:prstGeom>
          <a:noFill/>
        </p:spPr>
        <p:txBody>
          <a:bodyPr wrap="square" rtlCol="0">
            <a:spAutoFit/>
          </a:bodyPr>
          <a:lstStyle/>
          <a:p>
            <a:pPr marL="342900" indent="-342900">
              <a:buFont typeface="+mj-lt"/>
              <a:buAutoNum type="arabicParenR" startAt="3"/>
            </a:pPr>
            <a:r>
              <a:rPr lang="en-US" sz="2400" dirty="0">
                <a:solidFill>
                  <a:schemeClr val="bg1">
                    <a:lumMod val="85000"/>
                  </a:schemeClr>
                </a:solidFill>
              </a:rPr>
              <a:t>to </a:t>
            </a:r>
            <a:r>
              <a:rPr lang="en-US" sz="2400" b="1" dirty="0">
                <a:solidFill>
                  <a:schemeClr val="bg1">
                    <a:lumMod val="85000"/>
                  </a:schemeClr>
                </a:solidFill>
              </a:rPr>
              <a:t>reject</a:t>
            </a:r>
            <a:r>
              <a:rPr lang="en-US" sz="2400" dirty="0">
                <a:solidFill>
                  <a:schemeClr val="bg1">
                    <a:lumMod val="85000"/>
                  </a:schemeClr>
                </a:solidFill>
              </a:rPr>
              <a:t> the Supreme Court's reasoning in </a:t>
            </a:r>
            <a:r>
              <a:rPr lang="en-US" sz="2400" i="1" dirty="0">
                <a:solidFill>
                  <a:schemeClr val="bg1">
                    <a:lumMod val="85000"/>
                  </a:schemeClr>
                </a:solidFill>
              </a:rPr>
              <a:t>Sutton v. United Air Lines, Inc</a:t>
            </a:r>
            <a:r>
              <a:rPr lang="en-US" sz="2400" dirty="0">
                <a:solidFill>
                  <a:schemeClr val="bg1">
                    <a:lumMod val="85000"/>
                  </a:schemeClr>
                </a:solidFill>
              </a:rPr>
              <a:t>., 527 U.S. 471 (1999) with regard to coverage under the third prong of the definition of disability and to reinstate the reasoning of the Supreme Court in </a:t>
            </a:r>
            <a:r>
              <a:rPr lang="en-US" sz="2400" i="1" dirty="0">
                <a:solidFill>
                  <a:schemeClr val="bg1">
                    <a:lumMod val="85000"/>
                  </a:schemeClr>
                </a:solidFill>
              </a:rPr>
              <a:t>School Board of Nassau County v. Arline</a:t>
            </a:r>
            <a:r>
              <a:rPr lang="en-US" sz="2400" dirty="0">
                <a:solidFill>
                  <a:schemeClr val="bg1">
                    <a:lumMod val="85000"/>
                  </a:schemeClr>
                </a:solidFill>
              </a:rPr>
              <a:t>, 480 U.S. 273 (1987) which set forth a broad view of the third prong of the definition of handicap under the Rehabilitation Act of 1973;</a:t>
            </a:r>
          </a:p>
          <a:p>
            <a:pPr marL="342900" indent="-342900">
              <a:buFont typeface="+mj-lt"/>
              <a:buAutoNum type="arabicParenR" startAt="3"/>
            </a:pPr>
            <a:endParaRPr lang="en-US" sz="2400" dirty="0"/>
          </a:p>
          <a:p>
            <a:pPr marL="342900" indent="-342900">
              <a:buFont typeface="+mj-lt"/>
              <a:buAutoNum type="arabicParenR" startAt="3"/>
            </a:pPr>
            <a:r>
              <a:rPr lang="en-US" sz="2400" dirty="0"/>
              <a:t>to </a:t>
            </a:r>
            <a:r>
              <a:rPr lang="en-US" sz="2400" b="1" dirty="0"/>
              <a:t>reject </a:t>
            </a:r>
            <a:r>
              <a:rPr lang="en-US" sz="2400" dirty="0"/>
              <a:t>the standards enunciated by the Supreme Court in </a:t>
            </a:r>
            <a:r>
              <a:rPr lang="en-US" sz="2400" i="1" dirty="0"/>
              <a:t>Toyota Motor Manufacturing, Kentucky, Inc. v. Williams</a:t>
            </a:r>
            <a:r>
              <a:rPr lang="en-US" sz="2400" dirty="0"/>
              <a:t>, 534 U.S. 184 (2002), that the terms “substantially” and “major” in the definition of disability under the ADA “need to be interpreted strictly to create a demanding standard for qualifying as disabled,” and that to be substantially limited in performing a major life activity under the ADA “an individual must have an impairment that prevents or severely restricts the individual from doing activities that are of central importance to most people’s daily lives”;</a:t>
            </a:r>
          </a:p>
        </p:txBody>
      </p:sp>
      <p:sp>
        <p:nvSpPr>
          <p:cNvPr id="3" name="Date Placeholder 2">
            <a:extLst>
              <a:ext uri="{FF2B5EF4-FFF2-40B4-BE49-F238E27FC236}">
                <a16:creationId xmlns:a16="http://schemas.microsoft.com/office/drawing/2014/main" id="{A2B8D92F-3C43-1B53-465E-7E514F1AFD4E}"/>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48EAAC86-BA99-45E7-00D8-B2DFC41FBAD6}"/>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19BBBAE2-FF93-926D-627F-C115B7F47864}"/>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1371719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0180" y="216570"/>
            <a:ext cx="10852485" cy="6370975"/>
          </a:xfrm>
          <a:prstGeom prst="rect">
            <a:avLst/>
          </a:prstGeom>
          <a:noFill/>
        </p:spPr>
        <p:txBody>
          <a:bodyPr wrap="square" rtlCol="0">
            <a:spAutoFit/>
          </a:bodyPr>
          <a:lstStyle/>
          <a:p>
            <a:pPr marL="457200" indent="-457200">
              <a:buFont typeface="+mj-lt"/>
              <a:buAutoNum type="arabicParenR" startAt="5"/>
            </a:pPr>
            <a:r>
              <a:rPr lang="en-US" sz="2400" dirty="0"/>
              <a:t>to convey congressional intent that the standard created by the Supreme Court in the case of </a:t>
            </a:r>
            <a:r>
              <a:rPr lang="en-US" sz="2400" i="1" dirty="0"/>
              <a:t>Toyota Motor Manufacturing, Kentucky, Inc. v. Williams</a:t>
            </a:r>
            <a:r>
              <a:rPr lang="en-US" sz="2400" dirty="0"/>
              <a:t>, 534 U.S. 184 (2002) for “substantially limits”, and applied by lower courts in numerous decisions, </a:t>
            </a:r>
            <a:r>
              <a:rPr lang="en-US" sz="2400" b="1" dirty="0"/>
              <a:t>has created an inappropriately high level of limitation</a:t>
            </a:r>
            <a:r>
              <a:rPr lang="en-US" sz="2400" dirty="0"/>
              <a:t> necessary to obtain coverage under the ADA, to convey that it is the intent of Congress that the primary object of attention in cases brought under the ADA should be whether entities covered under the ADA have complied with their obligations, and to convey that the question of whether an individual's impairment is a disability under the ADA should not demand extensive analysis; and</a:t>
            </a:r>
          </a:p>
          <a:p>
            <a:pPr marL="457200" indent="-457200">
              <a:buFont typeface="+mj-lt"/>
              <a:buAutoNum type="arabicParenR" startAt="5"/>
            </a:pPr>
            <a:endParaRPr lang="en-US" sz="2400" dirty="0"/>
          </a:p>
          <a:p>
            <a:pPr marL="457200" indent="-457200">
              <a:buFont typeface="+mj-lt"/>
              <a:buAutoNum type="arabicParenR" startAt="5"/>
            </a:pPr>
            <a:r>
              <a:rPr lang="en-US" sz="2400" dirty="0">
                <a:solidFill>
                  <a:schemeClr val="bg1">
                    <a:lumMod val="85000"/>
                  </a:schemeClr>
                </a:solidFill>
              </a:rPr>
              <a:t>to express Congress’ expectation that the Equal Employment Opportunity Commission will revise that portion of its current regulations that defines the term “substantially limits” as “significantly restricted” to be consistent with this Act, including the amendments made by this Act.</a:t>
            </a:r>
          </a:p>
        </p:txBody>
      </p:sp>
      <p:sp>
        <p:nvSpPr>
          <p:cNvPr id="3" name="Date Placeholder 2">
            <a:extLst>
              <a:ext uri="{FF2B5EF4-FFF2-40B4-BE49-F238E27FC236}">
                <a16:creationId xmlns:a16="http://schemas.microsoft.com/office/drawing/2014/main" id="{66D1AEB2-454B-B6CC-64B8-DFA3E467DCA0}"/>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2D12EBD5-8F81-06B6-3A41-AF7DCD7A21EB}"/>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7CB18E26-E2F0-9DD3-1239-FDDDAAB66477}"/>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973458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0180" y="216570"/>
            <a:ext cx="10852485" cy="6370975"/>
          </a:xfrm>
          <a:prstGeom prst="rect">
            <a:avLst/>
          </a:prstGeom>
          <a:noFill/>
        </p:spPr>
        <p:txBody>
          <a:bodyPr wrap="square" rtlCol="0">
            <a:spAutoFit/>
          </a:bodyPr>
          <a:lstStyle/>
          <a:p>
            <a:pPr marL="457200" indent="-457200">
              <a:buFont typeface="+mj-lt"/>
              <a:buAutoNum type="arabicParenR" startAt="5"/>
            </a:pPr>
            <a:r>
              <a:rPr lang="en-US" sz="2400" dirty="0">
                <a:solidFill>
                  <a:schemeClr val="bg1">
                    <a:lumMod val="85000"/>
                  </a:schemeClr>
                </a:solidFill>
              </a:rPr>
              <a:t>to convey congressional intent that the standard created by the Supreme Court in the case of </a:t>
            </a:r>
            <a:r>
              <a:rPr lang="en-US" sz="2400" i="1" dirty="0">
                <a:solidFill>
                  <a:schemeClr val="bg1">
                    <a:lumMod val="85000"/>
                  </a:schemeClr>
                </a:solidFill>
              </a:rPr>
              <a:t>Toyota Motor Manufacturing, Kentucky, Inc. v. Williams</a:t>
            </a:r>
            <a:r>
              <a:rPr lang="en-US" sz="2400" dirty="0">
                <a:solidFill>
                  <a:schemeClr val="bg1">
                    <a:lumMod val="85000"/>
                  </a:schemeClr>
                </a:solidFill>
              </a:rPr>
              <a:t>, 534 U.S. 184 (2002) for “substantially limits”, and applied by lower courts in numerous decisions, </a:t>
            </a:r>
            <a:r>
              <a:rPr lang="en-US" sz="2400" b="1" dirty="0">
                <a:solidFill>
                  <a:schemeClr val="bg1">
                    <a:lumMod val="85000"/>
                  </a:schemeClr>
                </a:solidFill>
              </a:rPr>
              <a:t>has created an inappropriately high level of limitation</a:t>
            </a:r>
            <a:r>
              <a:rPr lang="en-US" sz="2400" dirty="0">
                <a:solidFill>
                  <a:schemeClr val="bg1">
                    <a:lumMod val="85000"/>
                  </a:schemeClr>
                </a:solidFill>
              </a:rPr>
              <a:t> necessary to obtain coverage under the ADA, to convey that it is the intent of Congress that the primary object of attention in cases brought under the ADA should be whether entities covered under the ADA have complied with their obligations, and to convey that the question of whether an individual's impairment is a disability under the ADA should not demand extensive analysis; and</a:t>
            </a:r>
          </a:p>
          <a:p>
            <a:pPr marL="457200" indent="-457200">
              <a:buFont typeface="+mj-lt"/>
              <a:buAutoNum type="arabicParenR" startAt="5"/>
            </a:pPr>
            <a:endParaRPr lang="en-US" sz="2400" dirty="0"/>
          </a:p>
          <a:p>
            <a:pPr marL="457200" indent="-457200">
              <a:buFont typeface="+mj-lt"/>
              <a:buAutoNum type="arabicParenR" startAt="5"/>
            </a:pPr>
            <a:r>
              <a:rPr lang="en-US" sz="2400" dirty="0"/>
              <a:t>to express Congress’ expectation that the Equal Employment Opportunity Commission will revise that portion of its current regulations that defines the term “substantially limits” as “significantly restricted” to be consistent with this Act, including the amendments made by this Act.</a:t>
            </a:r>
          </a:p>
        </p:txBody>
      </p:sp>
      <p:sp>
        <p:nvSpPr>
          <p:cNvPr id="3" name="Date Placeholder 2">
            <a:extLst>
              <a:ext uri="{FF2B5EF4-FFF2-40B4-BE49-F238E27FC236}">
                <a16:creationId xmlns:a16="http://schemas.microsoft.com/office/drawing/2014/main" id="{5C1F887F-DF05-7373-77BD-C660F8C0AD61}"/>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8A43A2FF-67A1-91E6-6A9B-23B7970226C2}"/>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2BAA8E66-B595-7784-B873-61CB833237E8}"/>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40766231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3014D8-494D-B8AB-4A4A-DE117A781BE2}"/>
              </a:ext>
            </a:extLst>
          </p:cNvPr>
          <p:cNvSpPr>
            <a:spLocks noGrp="1"/>
          </p:cNvSpPr>
          <p:nvPr>
            <p:ph type="dt" sz="half" idx="10"/>
          </p:nvPr>
        </p:nvSpPr>
        <p:spPr/>
        <p:txBody>
          <a:bodyPr/>
          <a:lstStyle/>
          <a:p>
            <a:r>
              <a:rPr lang="en-US"/>
              <a:t>June 15, 2026</a:t>
            </a:r>
            <a:endParaRPr lang="en-US" dirty="0"/>
          </a:p>
        </p:txBody>
      </p:sp>
      <p:sp>
        <p:nvSpPr>
          <p:cNvPr id="3" name="Footer Placeholder 2">
            <a:extLst>
              <a:ext uri="{FF2B5EF4-FFF2-40B4-BE49-F238E27FC236}">
                <a16:creationId xmlns:a16="http://schemas.microsoft.com/office/drawing/2014/main" id="{41D30A09-5463-FE2B-0F8D-15048D1B483B}"/>
              </a:ext>
            </a:extLst>
          </p:cNvPr>
          <p:cNvSpPr>
            <a:spLocks noGrp="1"/>
          </p:cNvSpPr>
          <p:nvPr>
            <p:ph type="ftr" sz="quarter" idx="11"/>
          </p:nvPr>
        </p:nvSpPr>
        <p:spPr/>
        <p:txBody>
          <a:bodyPr/>
          <a:lstStyle/>
          <a:p>
            <a:r>
              <a:rPr lang="en-US"/>
              <a:t>Kentucky Disability Law</a:t>
            </a:r>
            <a:endParaRPr lang="en-US" dirty="0"/>
          </a:p>
        </p:txBody>
      </p:sp>
      <p:sp>
        <p:nvSpPr>
          <p:cNvPr id="4" name="Slide Number Placeholder 3">
            <a:extLst>
              <a:ext uri="{FF2B5EF4-FFF2-40B4-BE49-F238E27FC236}">
                <a16:creationId xmlns:a16="http://schemas.microsoft.com/office/drawing/2014/main" id="{AF6F9097-3287-C89A-1C01-8656A612C62F}"/>
              </a:ext>
            </a:extLst>
          </p:cNvPr>
          <p:cNvSpPr>
            <a:spLocks noGrp="1"/>
          </p:cNvSpPr>
          <p:nvPr>
            <p:ph type="sldNum" sz="quarter" idx="12"/>
          </p:nvPr>
        </p:nvSpPr>
        <p:spPr/>
        <p:txBody>
          <a:bodyPr/>
          <a:lstStyle/>
          <a:p>
            <a:r>
              <a:rPr lang="en-US"/>
              <a:t>L. Joe Dunman</a:t>
            </a:r>
            <a:endParaRPr lang="en-US" dirty="0"/>
          </a:p>
        </p:txBody>
      </p:sp>
      <p:sp>
        <p:nvSpPr>
          <p:cNvPr id="5" name="TextBox 4">
            <a:extLst>
              <a:ext uri="{FF2B5EF4-FFF2-40B4-BE49-F238E27FC236}">
                <a16:creationId xmlns:a16="http://schemas.microsoft.com/office/drawing/2014/main" id="{52914D5C-CA15-2E1F-1057-355FB3590AFD}"/>
              </a:ext>
            </a:extLst>
          </p:cNvPr>
          <p:cNvSpPr txBox="1"/>
          <p:nvPr/>
        </p:nvSpPr>
        <p:spPr>
          <a:xfrm>
            <a:off x="838200" y="1371600"/>
            <a:ext cx="10107168" cy="3970318"/>
          </a:xfrm>
          <a:prstGeom prst="rect">
            <a:avLst/>
          </a:prstGeom>
          <a:noFill/>
        </p:spPr>
        <p:txBody>
          <a:bodyPr wrap="square" rtlCol="0">
            <a:spAutoFit/>
          </a:bodyPr>
          <a:lstStyle/>
          <a:p>
            <a:r>
              <a:rPr lang="en-US" b="1" dirty="0"/>
              <a:t>About Me:</a:t>
            </a:r>
          </a:p>
          <a:p>
            <a:endParaRPr lang="en-US" dirty="0"/>
          </a:p>
          <a:p>
            <a:r>
              <a:rPr lang="en-US" dirty="0"/>
              <a:t>Assistant Professor of Law </a:t>
            </a:r>
          </a:p>
          <a:p>
            <a:r>
              <a:rPr lang="en-US" dirty="0"/>
              <a:t>University of Louisville Brandeis School of Law (2023-present)</a:t>
            </a:r>
          </a:p>
          <a:p>
            <a:pPr marL="742950" lvl="1" indent="-285750">
              <a:buFont typeface="Arial" panose="020B0604020202020204" pitchFamily="34" charset="0"/>
              <a:buChar char="•"/>
            </a:pPr>
            <a:r>
              <a:rPr lang="en-US" dirty="0"/>
              <a:t>Teaching: Torts, Lawyering Skills, Constitutional Law, Law &amp; Religion</a:t>
            </a:r>
          </a:p>
          <a:p>
            <a:pPr marL="742950" lvl="1" indent="-285750">
              <a:buFont typeface="Arial" panose="020B0604020202020204" pitchFamily="34" charset="0"/>
              <a:buChar char="•"/>
            </a:pPr>
            <a:r>
              <a:rPr lang="en-US" dirty="0"/>
              <a:t>Writing: Employment Discrimination, Religious Rights and Accommodations</a:t>
            </a:r>
          </a:p>
          <a:p>
            <a:pPr marL="742950" lvl="1" indent="-285750">
              <a:buFont typeface="Arial" panose="020B0604020202020204" pitchFamily="34" charset="0"/>
              <a:buChar char="•"/>
            </a:pPr>
            <a:endParaRPr lang="en-US" dirty="0"/>
          </a:p>
          <a:p>
            <a:r>
              <a:rPr lang="en-US" dirty="0"/>
              <a:t>Prior:</a:t>
            </a:r>
          </a:p>
          <a:p>
            <a:pPr marL="742950" lvl="1" indent="-285750">
              <a:buFont typeface="Arial" panose="020B0604020202020204" pitchFamily="34" charset="0"/>
              <a:buChar char="•"/>
            </a:pPr>
            <a:r>
              <a:rPr lang="en-US" dirty="0"/>
              <a:t>Managing Attorney, Kentucky Commission on Human Rights (2022-2023)</a:t>
            </a:r>
          </a:p>
          <a:p>
            <a:pPr marL="742950" lvl="1" indent="-285750">
              <a:buFont typeface="Arial" panose="020B0604020202020204" pitchFamily="34" charset="0"/>
              <a:buChar char="•"/>
            </a:pPr>
            <a:r>
              <a:rPr lang="en-US" dirty="0"/>
              <a:t>Assistant Professor of Legal Studies, Morehead State University (2017-2022)</a:t>
            </a:r>
          </a:p>
          <a:p>
            <a:pPr marL="742950" lvl="1" indent="-285750">
              <a:buFont typeface="Arial" panose="020B0604020202020204" pitchFamily="34" charset="0"/>
              <a:buChar char="•"/>
            </a:pPr>
            <a:r>
              <a:rPr lang="en-US" dirty="0"/>
              <a:t>Attorney, Clay Daniel Walton &amp; Adams, Louisville (2012-2017)</a:t>
            </a:r>
          </a:p>
          <a:p>
            <a:endParaRPr lang="en-US" dirty="0"/>
          </a:p>
          <a:p>
            <a:r>
              <a:rPr lang="en-US" dirty="0"/>
              <a:t>J.D., University of Louisville Brandeis School of Law</a:t>
            </a:r>
          </a:p>
          <a:p>
            <a:r>
              <a:rPr lang="en-US" dirty="0"/>
              <a:t>B.A., Murray State University</a:t>
            </a:r>
          </a:p>
        </p:txBody>
      </p:sp>
    </p:spTree>
    <p:extLst>
      <p:ext uri="{BB962C8B-B14F-4D97-AF65-F5344CB8AC3E}">
        <p14:creationId xmlns:p14="http://schemas.microsoft.com/office/powerpoint/2010/main" val="18982601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3137" y="481263"/>
            <a:ext cx="9829800" cy="5755422"/>
          </a:xfrm>
          <a:prstGeom prst="rect">
            <a:avLst/>
          </a:prstGeom>
          <a:noFill/>
        </p:spPr>
        <p:txBody>
          <a:bodyPr wrap="square" rtlCol="0">
            <a:spAutoFit/>
          </a:bodyPr>
          <a:lstStyle/>
          <a:p>
            <a:r>
              <a:rPr lang="en-US" sz="3200" b="1" dirty="0"/>
              <a:t>Amended ADA</a:t>
            </a:r>
          </a:p>
          <a:p>
            <a:endParaRPr lang="en-US" dirty="0"/>
          </a:p>
          <a:p>
            <a:r>
              <a:rPr lang="en-US" sz="2000" dirty="0"/>
              <a:t>Key provisions added to the ADA:</a:t>
            </a:r>
          </a:p>
          <a:p>
            <a:endParaRPr lang="en-US" sz="2000" dirty="0"/>
          </a:p>
          <a:p>
            <a:r>
              <a:rPr lang="en-US" sz="2000" b="1" dirty="0"/>
              <a:t>12102(2) Major Life Activities</a:t>
            </a:r>
          </a:p>
          <a:p>
            <a:endParaRPr lang="en-US" sz="2000" dirty="0"/>
          </a:p>
          <a:p>
            <a:pPr lvl="1"/>
            <a:r>
              <a:rPr lang="en-US" sz="2000" dirty="0"/>
              <a:t>(A) In general</a:t>
            </a:r>
          </a:p>
          <a:p>
            <a:pPr lvl="1"/>
            <a:r>
              <a:rPr lang="en-US" sz="2000" dirty="0"/>
              <a:t>For purposes of paragraph (1), major life activities include, but are not limited to, caring for oneself, performing manual tasks, seeing, hearing, eating, sleeping, walking, standing, lifting, bending, speaking, breathing, learning, reading, concentrating, thinking, communicating, and working.</a:t>
            </a:r>
          </a:p>
          <a:p>
            <a:pPr lvl="1"/>
            <a:endParaRPr lang="en-US" sz="2000" dirty="0"/>
          </a:p>
          <a:p>
            <a:pPr lvl="1"/>
            <a:r>
              <a:rPr lang="en-US" sz="2000" dirty="0"/>
              <a:t>(B) Major bodily functions</a:t>
            </a:r>
          </a:p>
          <a:p>
            <a:pPr lvl="1"/>
            <a:r>
              <a:rPr lang="en-US" sz="2000" dirty="0"/>
              <a:t>For purposes of paragraph (1), a major life activity also includes the operation of a major bodily function, including but not limited to, functions of the immune system, </a:t>
            </a:r>
            <a:r>
              <a:rPr lang="en-US" sz="2000" i="1" dirty="0"/>
              <a:t>normal cell growth</a:t>
            </a:r>
            <a:r>
              <a:rPr lang="en-US" sz="2000" dirty="0"/>
              <a:t>, digestive, bowel, bladder, neurological, brain, respiratory, circulatory, endocrine, and reproductive functions.</a:t>
            </a:r>
          </a:p>
          <a:p>
            <a:endParaRPr lang="en-US" dirty="0"/>
          </a:p>
        </p:txBody>
      </p:sp>
      <p:sp>
        <p:nvSpPr>
          <p:cNvPr id="3" name="Date Placeholder 2">
            <a:extLst>
              <a:ext uri="{FF2B5EF4-FFF2-40B4-BE49-F238E27FC236}">
                <a16:creationId xmlns:a16="http://schemas.microsoft.com/office/drawing/2014/main" id="{92350145-4457-8058-33A5-2E3FF44F5BDB}"/>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0E14839F-F009-8209-76D3-336BAEB4ACB0}"/>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72848032-510B-E8B6-1B12-8769DFB3BA0F}"/>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2420599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3137" y="481263"/>
            <a:ext cx="9829800" cy="5755422"/>
          </a:xfrm>
          <a:prstGeom prst="rect">
            <a:avLst/>
          </a:prstGeom>
          <a:noFill/>
        </p:spPr>
        <p:txBody>
          <a:bodyPr wrap="square" rtlCol="0">
            <a:spAutoFit/>
          </a:bodyPr>
          <a:lstStyle/>
          <a:p>
            <a:r>
              <a:rPr lang="en-US" sz="3200" b="1" dirty="0"/>
              <a:t>Amended ADA</a:t>
            </a:r>
          </a:p>
          <a:p>
            <a:endParaRPr lang="en-US" dirty="0"/>
          </a:p>
          <a:p>
            <a:r>
              <a:rPr lang="en-US" sz="2000" dirty="0"/>
              <a:t>Key provisions added to the ADA:</a:t>
            </a:r>
          </a:p>
          <a:p>
            <a:endParaRPr lang="en-US" sz="2000" dirty="0"/>
          </a:p>
          <a:p>
            <a:r>
              <a:rPr lang="en-US" sz="2000" b="1" dirty="0"/>
              <a:t>12102(3) Regarded as having such an impairment</a:t>
            </a:r>
          </a:p>
          <a:p>
            <a:endParaRPr lang="en-US" sz="2000" dirty="0"/>
          </a:p>
          <a:p>
            <a:r>
              <a:rPr lang="en-US" sz="2000" dirty="0"/>
              <a:t>For purposes of paragraph (1)(C):</a:t>
            </a:r>
          </a:p>
          <a:p>
            <a:pPr lvl="1"/>
            <a:endParaRPr lang="en-US" sz="2000" dirty="0"/>
          </a:p>
          <a:p>
            <a:pPr lvl="1"/>
            <a:r>
              <a:rPr lang="en-US" sz="2000" dirty="0"/>
              <a:t>(A) An individual meets the requirement of “being regarded as having such an impairment” if the individual establishes that he or she has been subjected to an action prohibited under this chapter because of an actual or perceived physical or mental impairment whether or not the impairment limits or is perceived to limit a major life activity.</a:t>
            </a:r>
          </a:p>
          <a:p>
            <a:pPr lvl="1"/>
            <a:endParaRPr lang="en-US" sz="2000" dirty="0"/>
          </a:p>
          <a:p>
            <a:pPr lvl="1"/>
            <a:r>
              <a:rPr lang="en-US" sz="2000" dirty="0"/>
              <a:t>(B) Paragraph (1)(C) shall not apply to impairments that are transitory and minor. A transitory impairment is an impairment with an actual or expected duration of 6 months or less.</a:t>
            </a:r>
          </a:p>
          <a:p>
            <a:endParaRPr lang="en-US" dirty="0"/>
          </a:p>
        </p:txBody>
      </p:sp>
      <p:sp>
        <p:nvSpPr>
          <p:cNvPr id="3" name="Date Placeholder 2">
            <a:extLst>
              <a:ext uri="{FF2B5EF4-FFF2-40B4-BE49-F238E27FC236}">
                <a16:creationId xmlns:a16="http://schemas.microsoft.com/office/drawing/2014/main" id="{86454C54-3999-E799-5EAB-6878E56B7E0C}"/>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ADB817F8-4372-6A79-E892-9A179120ED34}"/>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8BDD4FF1-DFF8-80A1-E61E-9DF53A88C1FE}"/>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3280846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3136" y="481263"/>
            <a:ext cx="11213431" cy="6340197"/>
          </a:xfrm>
          <a:prstGeom prst="rect">
            <a:avLst/>
          </a:prstGeom>
          <a:noFill/>
        </p:spPr>
        <p:txBody>
          <a:bodyPr wrap="square" rtlCol="0">
            <a:spAutoFit/>
          </a:bodyPr>
          <a:lstStyle/>
          <a:p>
            <a:r>
              <a:rPr lang="en-US" sz="3200" b="1" dirty="0"/>
              <a:t>Amended ADA</a:t>
            </a:r>
          </a:p>
          <a:p>
            <a:endParaRPr lang="en-US" dirty="0"/>
          </a:p>
          <a:p>
            <a:r>
              <a:rPr lang="en-US" sz="2000" dirty="0"/>
              <a:t>Key provisions added to the ADA:</a:t>
            </a:r>
          </a:p>
          <a:p>
            <a:endParaRPr lang="en-US" sz="2000" dirty="0"/>
          </a:p>
          <a:p>
            <a:r>
              <a:rPr lang="en-US" sz="2000" b="1" dirty="0"/>
              <a:t>12102(4) Rules of construction regarding the definition of disability</a:t>
            </a:r>
          </a:p>
          <a:p>
            <a:endParaRPr lang="en-US" sz="2000" dirty="0"/>
          </a:p>
          <a:p>
            <a:r>
              <a:rPr lang="en-US" sz="2000" dirty="0"/>
              <a:t>The definition of “disability” in paragraph (1) shall be construed in accordance with the following:</a:t>
            </a:r>
          </a:p>
          <a:p>
            <a:endParaRPr lang="en-US" sz="2000" dirty="0"/>
          </a:p>
          <a:p>
            <a:pPr lvl="1"/>
            <a:r>
              <a:rPr lang="en-US" dirty="0"/>
              <a:t>(A) The definition of disability in this chapter shall be construed in favor of </a:t>
            </a:r>
            <a:r>
              <a:rPr lang="en-US" b="1" dirty="0"/>
              <a:t>broad coverage </a:t>
            </a:r>
            <a:r>
              <a:rPr lang="en-US" dirty="0"/>
              <a:t>of individuals under this chapter, </a:t>
            </a:r>
            <a:r>
              <a:rPr lang="en-US" b="1" dirty="0"/>
              <a:t>to the maximum extent </a:t>
            </a:r>
            <a:r>
              <a:rPr lang="en-US" dirty="0"/>
              <a:t>permitted by the terms of this chapter.</a:t>
            </a:r>
          </a:p>
          <a:p>
            <a:pPr lvl="1"/>
            <a:endParaRPr lang="en-US" dirty="0"/>
          </a:p>
          <a:p>
            <a:pPr lvl="1"/>
            <a:r>
              <a:rPr lang="en-US" dirty="0"/>
              <a:t>(B) The term “substantially limits” shall be interpreted consistently with the findings and purposes of the ADA Amendments Act of 2008.</a:t>
            </a:r>
          </a:p>
          <a:p>
            <a:pPr lvl="1"/>
            <a:endParaRPr lang="en-US" dirty="0"/>
          </a:p>
          <a:p>
            <a:pPr lvl="1"/>
            <a:r>
              <a:rPr lang="en-US" dirty="0"/>
              <a:t>(C) An impairment that substantially limits one major life activity need not limit other major life activities in order to be considered a disability.</a:t>
            </a:r>
          </a:p>
          <a:p>
            <a:pPr lvl="1"/>
            <a:endParaRPr lang="en-US" dirty="0"/>
          </a:p>
          <a:p>
            <a:pPr lvl="1"/>
            <a:r>
              <a:rPr lang="en-US" dirty="0"/>
              <a:t>(D) An impairment that is episodic or in remission is a disability if it would substantially limit a major life activity when active….</a:t>
            </a:r>
          </a:p>
          <a:p>
            <a:endParaRPr lang="en-US" dirty="0"/>
          </a:p>
        </p:txBody>
      </p:sp>
      <p:sp>
        <p:nvSpPr>
          <p:cNvPr id="3" name="Date Placeholder 2">
            <a:extLst>
              <a:ext uri="{FF2B5EF4-FFF2-40B4-BE49-F238E27FC236}">
                <a16:creationId xmlns:a16="http://schemas.microsoft.com/office/drawing/2014/main" id="{0F98A6E1-0803-8B7E-11CA-2D6A21F62906}"/>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28A7C833-A0F8-4838-33D7-0AA32A89ED4F}"/>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D791DCA8-6695-2CFA-DA3C-7C024AE4896D}"/>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1959771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5642" y="601579"/>
            <a:ext cx="10395284" cy="4493538"/>
          </a:xfrm>
          <a:prstGeom prst="rect">
            <a:avLst/>
          </a:prstGeom>
          <a:noFill/>
        </p:spPr>
        <p:txBody>
          <a:bodyPr wrap="square" rtlCol="0">
            <a:spAutoFit/>
          </a:bodyPr>
          <a:lstStyle/>
          <a:p>
            <a:r>
              <a:rPr lang="en-US" sz="2800" dirty="0"/>
              <a:t>Meanwhile…</a:t>
            </a:r>
          </a:p>
          <a:p>
            <a:endParaRPr lang="en-US" dirty="0"/>
          </a:p>
          <a:p>
            <a:r>
              <a:rPr lang="en-US" sz="2000" dirty="0"/>
              <a:t>Prior to the ADAAA, Kentucky courts had relied on cases like </a:t>
            </a:r>
            <a:r>
              <a:rPr lang="en-US" sz="2000" i="1" dirty="0"/>
              <a:t>Sutton</a:t>
            </a:r>
            <a:r>
              <a:rPr lang="en-US" sz="2000" dirty="0"/>
              <a:t> and </a:t>
            </a:r>
            <a:r>
              <a:rPr lang="en-US" sz="2000" i="1" dirty="0"/>
              <a:t>Toyota Motor </a:t>
            </a:r>
            <a:r>
              <a:rPr lang="en-US" sz="2000" dirty="0"/>
              <a:t>to interpret the vague terms “substantially limits” and “major life activities” in the KCRA.</a:t>
            </a:r>
          </a:p>
          <a:p>
            <a:br>
              <a:rPr lang="en-US" sz="2000" dirty="0"/>
            </a:br>
            <a:br>
              <a:rPr lang="en-US" sz="2000" dirty="0"/>
            </a:br>
            <a:r>
              <a:rPr lang="en-US" sz="2000" i="1" dirty="0"/>
              <a:t>Howard Baer, Inc. v. </a:t>
            </a:r>
            <a:r>
              <a:rPr lang="en-US" sz="2000" i="1" dirty="0" err="1"/>
              <a:t>Schave</a:t>
            </a:r>
            <a:r>
              <a:rPr lang="en-US" sz="2000" dirty="0"/>
              <a:t>, 127 S.W.3d 589, 591 (Ky. 2003)</a:t>
            </a:r>
          </a:p>
          <a:p>
            <a:endParaRPr lang="en-US" sz="2000" dirty="0"/>
          </a:p>
          <a:p>
            <a:pPr lvl="1"/>
            <a:r>
              <a:rPr lang="en-US" sz="2000" dirty="0"/>
              <a:t>“This Court granted discretionary review to consider … whether being disqualified from performance of a single, task-specific job qualifies an individual as disabled under the Act. The United States Supreme Court recently considered this question in two seminal disability discrimination cases, </a:t>
            </a:r>
            <a:r>
              <a:rPr lang="en-US" sz="2000" i="1" dirty="0"/>
              <a:t>Toyota v. Williams</a:t>
            </a:r>
            <a:r>
              <a:rPr lang="en-US" sz="2000" dirty="0"/>
              <a:t> and </a:t>
            </a:r>
            <a:r>
              <a:rPr lang="en-US" sz="2000" i="1" dirty="0"/>
              <a:t>Sutton v. United Air Lines</a:t>
            </a:r>
            <a:r>
              <a:rPr lang="en-US" sz="2000" dirty="0"/>
              <a:t>, and we deem it appropriate to follow federal precedent.”</a:t>
            </a:r>
          </a:p>
        </p:txBody>
      </p:sp>
      <p:sp>
        <p:nvSpPr>
          <p:cNvPr id="3" name="Date Placeholder 2">
            <a:extLst>
              <a:ext uri="{FF2B5EF4-FFF2-40B4-BE49-F238E27FC236}">
                <a16:creationId xmlns:a16="http://schemas.microsoft.com/office/drawing/2014/main" id="{0BBA5117-60BC-DB0D-E591-58AAE50A4066}"/>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1C892DC5-5810-A8C2-AC16-3BBD0DDF9429}"/>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A2EF2B1C-5BE0-86A5-1D46-A71832E4C67A}"/>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2806788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830179"/>
            <a:ext cx="6620255" cy="3416320"/>
          </a:xfrm>
          <a:prstGeom prst="rect">
            <a:avLst/>
          </a:prstGeom>
          <a:noFill/>
        </p:spPr>
        <p:txBody>
          <a:bodyPr wrap="square" rtlCol="0">
            <a:spAutoFit/>
          </a:bodyPr>
          <a:lstStyle/>
          <a:p>
            <a:r>
              <a:rPr lang="en-US" sz="2400" dirty="0"/>
              <a:t>The ADAAA left the central ADA definition of “disability” unchanged.</a:t>
            </a:r>
          </a:p>
          <a:p>
            <a:endParaRPr lang="en-US" sz="2400" dirty="0"/>
          </a:p>
          <a:p>
            <a:r>
              <a:rPr lang="en-US" sz="2400" dirty="0"/>
              <a:t>The ADA’s central definition of “disability” is still identical to the KCRA’s definition.</a:t>
            </a:r>
          </a:p>
          <a:p>
            <a:endParaRPr lang="en-US" sz="2400" dirty="0"/>
          </a:p>
          <a:p>
            <a:r>
              <a:rPr lang="en-US" sz="2400" dirty="0"/>
              <a:t>But the KCRA has not been amended to include the same clarifying provisions added by to the ADA by the ADAAA.</a:t>
            </a:r>
          </a:p>
        </p:txBody>
      </p:sp>
      <p:sp>
        <p:nvSpPr>
          <p:cNvPr id="3" name="Date Placeholder 2">
            <a:extLst>
              <a:ext uri="{FF2B5EF4-FFF2-40B4-BE49-F238E27FC236}">
                <a16:creationId xmlns:a16="http://schemas.microsoft.com/office/drawing/2014/main" id="{FEBE3741-AB8E-2197-DDA1-D8147B054E8E}"/>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2D84FAE8-94DC-6C48-5EBD-8359B12B2909}"/>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057805F8-0A1C-F961-3E13-EFF8663D1B0A}"/>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18832291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073122572"/>
              </p:ext>
            </p:extLst>
          </p:nvPr>
        </p:nvGraphicFramePr>
        <p:xfrm>
          <a:off x="938462" y="216996"/>
          <a:ext cx="10599822" cy="6595284"/>
        </p:xfrm>
        <a:graphic>
          <a:graphicData uri="http://schemas.openxmlformats.org/drawingml/2006/table">
            <a:tbl>
              <a:tblPr firstRow="1" bandRow="1">
                <a:tableStyleId>{0505E3EF-67EA-436B-97B2-0124C06EBD24}</a:tableStyleId>
              </a:tblPr>
              <a:tblGrid>
                <a:gridCol w="5299911">
                  <a:extLst>
                    <a:ext uri="{9D8B030D-6E8A-4147-A177-3AD203B41FA5}">
                      <a16:colId xmlns:a16="http://schemas.microsoft.com/office/drawing/2014/main" val="20000"/>
                    </a:ext>
                  </a:extLst>
                </a:gridCol>
                <a:gridCol w="5299911">
                  <a:extLst>
                    <a:ext uri="{9D8B030D-6E8A-4147-A177-3AD203B41FA5}">
                      <a16:colId xmlns:a16="http://schemas.microsoft.com/office/drawing/2014/main" val="20001"/>
                    </a:ext>
                  </a:extLst>
                </a:gridCol>
              </a:tblGrid>
              <a:tr h="484044">
                <a:tc>
                  <a:txBody>
                    <a:bodyPr/>
                    <a:lstStyle/>
                    <a:p>
                      <a:r>
                        <a:rPr lang="en-US" sz="2400" dirty="0"/>
                        <a:t>Amended</a:t>
                      </a:r>
                      <a:r>
                        <a:rPr lang="en-US" sz="2400" baseline="0" dirty="0"/>
                        <a:t> ADA</a:t>
                      </a:r>
                      <a:endParaRPr lang="en-US" sz="2400" dirty="0">
                        <a:solidFill>
                          <a:schemeClr val="tx1"/>
                        </a:solidFill>
                      </a:endParaRPr>
                    </a:p>
                  </a:txBody>
                  <a:tcPr/>
                </a:tc>
                <a:tc>
                  <a:txBody>
                    <a:bodyPr/>
                    <a:lstStyle/>
                    <a:p>
                      <a:r>
                        <a:rPr lang="en-US" sz="2400" dirty="0"/>
                        <a:t>KCRA</a:t>
                      </a:r>
                      <a:endParaRPr lang="en-US" sz="2400" dirty="0">
                        <a:solidFill>
                          <a:schemeClr val="tx1"/>
                        </a:solidFill>
                      </a:endParaRPr>
                    </a:p>
                  </a:txBody>
                  <a:tcPr/>
                </a:tc>
                <a:extLst>
                  <a:ext uri="{0D108BD9-81ED-4DB2-BD59-A6C34878D82A}">
                    <a16:rowId xmlns:a16="http://schemas.microsoft.com/office/drawing/2014/main" val="10000"/>
                  </a:ext>
                </a:extLst>
              </a:tr>
              <a:tr h="2114349">
                <a:tc>
                  <a:txBody>
                    <a:bodyPr/>
                    <a:lstStyle/>
                    <a:p>
                      <a:pPr lvl="1"/>
                      <a:endParaRPr lang="en-US" sz="1400" dirty="0"/>
                    </a:p>
                    <a:p>
                      <a:pPr lvl="1"/>
                      <a:r>
                        <a:rPr lang="en-US" sz="1400" dirty="0"/>
                        <a:t>The term “disability” means, with respect to an individual:</a:t>
                      </a:r>
                    </a:p>
                    <a:p>
                      <a:pPr lvl="1"/>
                      <a:endParaRPr lang="en-US" sz="1400" dirty="0"/>
                    </a:p>
                    <a:p>
                      <a:pPr marL="800100" lvl="1" indent="-342900">
                        <a:buAutoNum type="alphaLcParenBoth"/>
                      </a:pPr>
                      <a:r>
                        <a:rPr lang="en-US" sz="1400" dirty="0"/>
                        <a:t>a physical or mental impairment that substantially limits one or more of the major life activities of such individual;</a:t>
                      </a:r>
                    </a:p>
                    <a:p>
                      <a:pPr marL="800100" lvl="1" indent="-342900">
                        <a:buAutoNum type="alphaLcParenBoth"/>
                      </a:pPr>
                      <a:r>
                        <a:rPr lang="en-US" sz="1400" dirty="0"/>
                        <a:t>a record of such an impairment; or</a:t>
                      </a:r>
                    </a:p>
                    <a:p>
                      <a:pPr marL="800100" lvl="1" indent="-342900">
                        <a:buAutoNum type="alphaLcParenBoth"/>
                      </a:pPr>
                      <a:r>
                        <a:rPr lang="en-US" sz="1400" dirty="0"/>
                        <a:t>being regarded as having such an impairment</a:t>
                      </a:r>
                      <a:r>
                        <a:rPr lang="en-US" sz="1400" baseline="0" dirty="0"/>
                        <a:t> (as described in paragraph (3).</a:t>
                      </a:r>
                      <a:endParaRPr lang="en-US" sz="1400" dirty="0"/>
                    </a:p>
                  </a:txBody>
                  <a:tcPr/>
                </a:tc>
                <a:tc>
                  <a:txBody>
                    <a:bodyPr/>
                    <a:lstStyle/>
                    <a:p>
                      <a:pPr lvl="1"/>
                      <a:endParaRPr lang="en-US" sz="1400" dirty="0"/>
                    </a:p>
                    <a:p>
                      <a:pPr lvl="1"/>
                      <a:r>
                        <a:rPr lang="en-US" sz="1400" dirty="0"/>
                        <a:t>“Disability” means, with respect to an individual:</a:t>
                      </a:r>
                    </a:p>
                    <a:p>
                      <a:pPr lvl="1"/>
                      <a:endParaRPr lang="en-US" sz="1400" dirty="0"/>
                    </a:p>
                    <a:p>
                      <a:pPr marL="800100" lvl="1" indent="-342900">
                        <a:buAutoNum type="alphaLcParenBoth"/>
                      </a:pPr>
                      <a:r>
                        <a:rPr lang="en-US" sz="1400" dirty="0"/>
                        <a:t>A physical or mental impairment that substantially limits one (1) or more of the major life activities of the individual;</a:t>
                      </a:r>
                    </a:p>
                    <a:p>
                      <a:pPr marL="800100" lvl="1" indent="-342900">
                        <a:buAutoNum type="alphaLcParenBoth"/>
                      </a:pPr>
                      <a:r>
                        <a:rPr lang="en-US" sz="1400" dirty="0"/>
                        <a:t>A record of such impairment; or</a:t>
                      </a:r>
                    </a:p>
                    <a:p>
                      <a:pPr marL="800100" lvl="1" indent="-342900">
                        <a:buAutoNum type="alphaLcParenBoth"/>
                      </a:pPr>
                      <a:r>
                        <a:rPr lang="en-US" sz="1400" dirty="0"/>
                        <a:t>Being regarded as having such an impairment.</a:t>
                      </a:r>
                    </a:p>
                  </a:txBody>
                  <a:tcPr/>
                </a:tc>
                <a:extLst>
                  <a:ext uri="{0D108BD9-81ED-4DB2-BD59-A6C34878D82A}">
                    <a16:rowId xmlns:a16="http://schemas.microsoft.com/office/drawing/2014/main" val="10001"/>
                  </a:ext>
                </a:extLst>
              </a:tr>
              <a:tr h="3886200">
                <a:tc>
                  <a:txBody>
                    <a:bodyPr/>
                    <a:lstStyle/>
                    <a:p>
                      <a:pPr marL="457200" lvl="1" indent="0">
                        <a:buNone/>
                      </a:pPr>
                      <a:endParaRPr lang="en-US" sz="1400" dirty="0"/>
                    </a:p>
                    <a:p>
                      <a:pPr marL="457200" lvl="1" indent="0">
                        <a:buNone/>
                      </a:pPr>
                      <a:r>
                        <a:rPr lang="en-US" sz="1400" dirty="0">
                          <a:solidFill>
                            <a:schemeClr val="bg1">
                              <a:lumMod val="95000"/>
                            </a:schemeClr>
                          </a:solidFill>
                        </a:rPr>
                        <a:t>(2) MAJOR LIFE ACTIVITIES.—</a:t>
                      </a:r>
                    </a:p>
                    <a:p>
                      <a:pPr marL="800100" lvl="1" indent="-342900">
                        <a:buAutoNum type="alphaUcPeriod"/>
                      </a:pPr>
                      <a:endParaRPr lang="en-US" sz="1400" dirty="0">
                        <a:solidFill>
                          <a:schemeClr val="bg1">
                            <a:lumMod val="95000"/>
                          </a:schemeClr>
                        </a:solidFill>
                      </a:endParaRPr>
                    </a:p>
                    <a:p>
                      <a:pPr marL="800100" lvl="1" indent="-342900">
                        <a:buFont typeface="+mj-lt"/>
                        <a:buAutoNum type="alphaUcPeriod"/>
                      </a:pPr>
                      <a:r>
                        <a:rPr lang="en-US" sz="1400" dirty="0">
                          <a:solidFill>
                            <a:schemeClr val="bg1">
                              <a:lumMod val="95000"/>
                            </a:schemeClr>
                          </a:solidFill>
                        </a:rPr>
                        <a:t>"IN GENERAL.—For purposes of paragraph (1), major life activities include, but are not limited to, caring for oneself, performing manual tasks, seeing, hearing, eating, sleeping, walking, standing, lifting, bending, speaking, breathing, learning, reading, concentrating, thinking, communicating, and working.</a:t>
                      </a:r>
                    </a:p>
                    <a:p>
                      <a:pPr marL="800100" lvl="1" indent="-342900">
                        <a:buAutoNum type="alphaUcPeriod"/>
                      </a:pPr>
                      <a:r>
                        <a:rPr lang="en-US" sz="1400" dirty="0">
                          <a:solidFill>
                            <a:schemeClr val="bg1">
                              <a:lumMod val="95000"/>
                            </a:schemeClr>
                          </a:solidFill>
                        </a:rPr>
                        <a:t>"MAJOR BODILY FUNCTIONS.—For purposes of paragraph (1), a major life activity also includes the operation of a major bodily function, including but not limited to, functions of the immune system, normal cell growth, digestive, bowel, bladder, neurological, brain, respiratory, circulatory, endocrine, and reproductive functions.</a:t>
                      </a:r>
                    </a:p>
                  </a:txBody>
                  <a:tcPr/>
                </a:tc>
                <a:tc>
                  <a:txBody>
                    <a:bodyPr/>
                    <a:lstStyle/>
                    <a:p>
                      <a:pPr marL="800100" lvl="1" indent="-342900">
                        <a:buAutoNum type="alphaLcParenBoth"/>
                      </a:pPr>
                      <a:endParaRPr lang="en-US" sz="1400" dirty="0"/>
                    </a:p>
                  </a:txBody>
                  <a:tcPr/>
                </a:tc>
                <a:extLst>
                  <a:ext uri="{0D108BD9-81ED-4DB2-BD59-A6C34878D82A}">
                    <a16:rowId xmlns:a16="http://schemas.microsoft.com/office/drawing/2014/main" val="10002"/>
                  </a:ext>
                </a:extLst>
              </a:tr>
            </a:tbl>
          </a:graphicData>
        </a:graphic>
      </p:graphicFrame>
      <p:sp>
        <p:nvSpPr>
          <p:cNvPr id="3" name="Date Placeholder 2">
            <a:extLst>
              <a:ext uri="{FF2B5EF4-FFF2-40B4-BE49-F238E27FC236}">
                <a16:creationId xmlns:a16="http://schemas.microsoft.com/office/drawing/2014/main" id="{4E3F3C04-0156-EB29-DB02-7B1E760B899B}"/>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99F3FEC7-4606-3100-3BCC-819773EFFD1A}"/>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743071AB-1FB7-1C12-F892-664CB15BA968}"/>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17774390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90034547"/>
              </p:ext>
            </p:extLst>
          </p:nvPr>
        </p:nvGraphicFramePr>
        <p:xfrm>
          <a:off x="938462" y="216996"/>
          <a:ext cx="10599822" cy="6595284"/>
        </p:xfrm>
        <a:graphic>
          <a:graphicData uri="http://schemas.openxmlformats.org/drawingml/2006/table">
            <a:tbl>
              <a:tblPr firstRow="1" bandRow="1">
                <a:tableStyleId>{0505E3EF-67EA-436B-97B2-0124C06EBD24}</a:tableStyleId>
              </a:tblPr>
              <a:tblGrid>
                <a:gridCol w="5299911">
                  <a:extLst>
                    <a:ext uri="{9D8B030D-6E8A-4147-A177-3AD203B41FA5}">
                      <a16:colId xmlns:a16="http://schemas.microsoft.com/office/drawing/2014/main" val="20000"/>
                    </a:ext>
                  </a:extLst>
                </a:gridCol>
                <a:gridCol w="5299911">
                  <a:extLst>
                    <a:ext uri="{9D8B030D-6E8A-4147-A177-3AD203B41FA5}">
                      <a16:colId xmlns:a16="http://schemas.microsoft.com/office/drawing/2014/main" val="20001"/>
                    </a:ext>
                  </a:extLst>
                </a:gridCol>
              </a:tblGrid>
              <a:tr h="484044">
                <a:tc>
                  <a:txBody>
                    <a:bodyPr/>
                    <a:lstStyle/>
                    <a:p>
                      <a:r>
                        <a:rPr lang="en-US" sz="2400" dirty="0"/>
                        <a:t>Amended</a:t>
                      </a:r>
                      <a:r>
                        <a:rPr lang="en-US" sz="2400" baseline="0" dirty="0"/>
                        <a:t> ADA</a:t>
                      </a:r>
                      <a:endParaRPr lang="en-US" sz="2400" dirty="0">
                        <a:solidFill>
                          <a:schemeClr val="tx1"/>
                        </a:solidFill>
                      </a:endParaRPr>
                    </a:p>
                  </a:txBody>
                  <a:tcPr/>
                </a:tc>
                <a:tc>
                  <a:txBody>
                    <a:bodyPr/>
                    <a:lstStyle/>
                    <a:p>
                      <a:r>
                        <a:rPr lang="en-US" sz="2400" dirty="0"/>
                        <a:t>KCRA</a:t>
                      </a:r>
                      <a:endParaRPr lang="en-US" sz="2400" dirty="0">
                        <a:solidFill>
                          <a:schemeClr val="tx1"/>
                        </a:solidFill>
                      </a:endParaRPr>
                    </a:p>
                  </a:txBody>
                  <a:tcPr/>
                </a:tc>
                <a:extLst>
                  <a:ext uri="{0D108BD9-81ED-4DB2-BD59-A6C34878D82A}">
                    <a16:rowId xmlns:a16="http://schemas.microsoft.com/office/drawing/2014/main" val="10000"/>
                  </a:ext>
                </a:extLst>
              </a:tr>
              <a:tr h="2114349">
                <a:tc>
                  <a:txBody>
                    <a:bodyPr/>
                    <a:lstStyle/>
                    <a:p>
                      <a:pPr lvl="1"/>
                      <a:endParaRPr lang="en-US" sz="1400" dirty="0"/>
                    </a:p>
                    <a:p>
                      <a:pPr lvl="1"/>
                      <a:r>
                        <a:rPr lang="en-US" sz="1400" dirty="0"/>
                        <a:t>The term “disability” means, with respect to an individual:</a:t>
                      </a:r>
                    </a:p>
                    <a:p>
                      <a:pPr lvl="1"/>
                      <a:endParaRPr lang="en-US" sz="1400" dirty="0"/>
                    </a:p>
                    <a:p>
                      <a:pPr marL="800100" lvl="1" indent="-342900">
                        <a:buAutoNum type="alphaLcParenBoth"/>
                      </a:pPr>
                      <a:r>
                        <a:rPr lang="en-US" sz="1400" dirty="0"/>
                        <a:t>a physical or mental impairment that substantially limits one or more of the major life activities of such individual;</a:t>
                      </a:r>
                    </a:p>
                    <a:p>
                      <a:pPr marL="800100" lvl="1" indent="-342900">
                        <a:buAutoNum type="alphaLcParenBoth"/>
                      </a:pPr>
                      <a:r>
                        <a:rPr lang="en-US" sz="1400" dirty="0"/>
                        <a:t>a record of such an impairment; or</a:t>
                      </a:r>
                    </a:p>
                    <a:p>
                      <a:pPr marL="800100" lvl="1" indent="-342900">
                        <a:buAutoNum type="alphaLcParenBoth"/>
                      </a:pPr>
                      <a:r>
                        <a:rPr lang="en-US" sz="1400" dirty="0"/>
                        <a:t>being regarded as having such an impairment</a:t>
                      </a:r>
                      <a:r>
                        <a:rPr lang="en-US" sz="1400" baseline="0" dirty="0"/>
                        <a:t> (as described in paragraph (3).</a:t>
                      </a:r>
                      <a:endParaRPr lang="en-US" sz="1400" dirty="0"/>
                    </a:p>
                  </a:txBody>
                  <a:tcPr/>
                </a:tc>
                <a:tc>
                  <a:txBody>
                    <a:bodyPr/>
                    <a:lstStyle/>
                    <a:p>
                      <a:pPr lvl="1"/>
                      <a:endParaRPr lang="en-US" sz="1400" dirty="0"/>
                    </a:p>
                    <a:p>
                      <a:pPr lvl="1"/>
                      <a:r>
                        <a:rPr lang="en-US" sz="1400" dirty="0"/>
                        <a:t>“Disability” means, with respect to an individual:</a:t>
                      </a:r>
                    </a:p>
                    <a:p>
                      <a:pPr lvl="1"/>
                      <a:endParaRPr lang="en-US" sz="1400" dirty="0"/>
                    </a:p>
                    <a:p>
                      <a:pPr marL="800100" lvl="1" indent="-342900">
                        <a:buAutoNum type="alphaLcParenBoth"/>
                      </a:pPr>
                      <a:r>
                        <a:rPr lang="en-US" sz="1400" dirty="0"/>
                        <a:t>A physical or mental impairment that substantially limits one (1) or more of the major life activities of the individual;</a:t>
                      </a:r>
                    </a:p>
                    <a:p>
                      <a:pPr marL="800100" lvl="1" indent="-342900">
                        <a:buAutoNum type="alphaLcParenBoth"/>
                      </a:pPr>
                      <a:r>
                        <a:rPr lang="en-US" sz="1400" dirty="0"/>
                        <a:t>A record of such impairment; or</a:t>
                      </a:r>
                    </a:p>
                    <a:p>
                      <a:pPr marL="800100" lvl="1" indent="-342900">
                        <a:buAutoNum type="alphaLcParenBoth"/>
                      </a:pPr>
                      <a:r>
                        <a:rPr lang="en-US" sz="1400" dirty="0"/>
                        <a:t>Being regarded as having such an impairment.</a:t>
                      </a:r>
                    </a:p>
                  </a:txBody>
                  <a:tcPr/>
                </a:tc>
                <a:extLst>
                  <a:ext uri="{0D108BD9-81ED-4DB2-BD59-A6C34878D82A}">
                    <a16:rowId xmlns:a16="http://schemas.microsoft.com/office/drawing/2014/main" val="10001"/>
                  </a:ext>
                </a:extLst>
              </a:tr>
              <a:tr h="3886200">
                <a:tc>
                  <a:txBody>
                    <a:bodyPr/>
                    <a:lstStyle/>
                    <a:p>
                      <a:pPr marL="457200" lvl="1" indent="0">
                        <a:buNone/>
                      </a:pPr>
                      <a:endParaRPr lang="en-US" sz="1400" dirty="0"/>
                    </a:p>
                    <a:p>
                      <a:pPr marL="457200" lvl="1" indent="0">
                        <a:buNone/>
                      </a:pPr>
                      <a:r>
                        <a:rPr lang="en-US" sz="1400" dirty="0"/>
                        <a:t>(2) MAJOR LIFE ACTIVITIES.—</a:t>
                      </a:r>
                    </a:p>
                    <a:p>
                      <a:pPr marL="800100" lvl="1" indent="-342900">
                        <a:buAutoNum type="alphaUcPeriod"/>
                      </a:pPr>
                      <a:endParaRPr lang="en-US" sz="1400" dirty="0"/>
                    </a:p>
                    <a:p>
                      <a:pPr marL="800100" lvl="1" indent="-342900">
                        <a:buFont typeface="+mj-lt"/>
                        <a:buAutoNum type="alphaUcPeriod"/>
                      </a:pPr>
                      <a:r>
                        <a:rPr lang="en-US" sz="1400" dirty="0"/>
                        <a:t>"IN GENERAL.—For purposes of paragraph (1), major life activities include, but are not limited to, caring for oneself, performing manual tasks, seeing, hearing, eating, sleeping, walking, standing, lifting, bending, speaking, breathing, learning, reading, concentrating, thinking, communicating, and working.</a:t>
                      </a:r>
                    </a:p>
                    <a:p>
                      <a:pPr marL="800100" lvl="1" indent="-342900">
                        <a:buAutoNum type="alphaUcPeriod"/>
                      </a:pPr>
                      <a:r>
                        <a:rPr lang="en-US" sz="1400" dirty="0"/>
                        <a:t>"MAJOR BODILY FUNCTIONS.—For purposes of paragraph (1), a major life activity also includes the operation of a major bodily function, including but not limited to, functions of the immune system, normal cell growth, digestive, bowel, bladder, neurological, brain, respiratory, circulatory, endocrine, and reproductive functions.</a:t>
                      </a:r>
                    </a:p>
                  </a:txBody>
                  <a:tcPr/>
                </a:tc>
                <a:tc>
                  <a:txBody>
                    <a:bodyPr/>
                    <a:lstStyle/>
                    <a:p>
                      <a:pPr marL="800100" lvl="1" indent="-342900">
                        <a:buAutoNum type="alphaLcParenBoth"/>
                      </a:pPr>
                      <a:endParaRPr lang="en-US" sz="1400" dirty="0"/>
                    </a:p>
                  </a:txBody>
                  <a:tcPr/>
                </a:tc>
                <a:extLst>
                  <a:ext uri="{0D108BD9-81ED-4DB2-BD59-A6C34878D82A}">
                    <a16:rowId xmlns:a16="http://schemas.microsoft.com/office/drawing/2014/main" val="10002"/>
                  </a:ext>
                </a:extLst>
              </a:tr>
            </a:tbl>
          </a:graphicData>
        </a:graphic>
      </p:graphicFrame>
      <p:sp>
        <p:nvSpPr>
          <p:cNvPr id="3" name="Date Placeholder 2">
            <a:extLst>
              <a:ext uri="{FF2B5EF4-FFF2-40B4-BE49-F238E27FC236}">
                <a16:creationId xmlns:a16="http://schemas.microsoft.com/office/drawing/2014/main" id="{FD159584-7C5C-B63F-7109-0F9B60D107E3}"/>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2D2CF3BB-880E-C131-D1EF-368E5790CC27}"/>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ABEB9916-12A1-5E01-96BB-105A15566737}"/>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8250595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9C9235-616A-5422-215B-11CCA0EB7E7F}"/>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AD44B9C-12F9-B868-545A-F00F308E1EAC}"/>
              </a:ext>
            </a:extLst>
          </p:cNvPr>
          <p:cNvGraphicFramePr>
            <a:graphicFrameLocks noGrp="1"/>
          </p:cNvGraphicFramePr>
          <p:nvPr>
            <p:extLst>
              <p:ext uri="{D42A27DB-BD31-4B8C-83A1-F6EECF244321}">
                <p14:modId xmlns:p14="http://schemas.microsoft.com/office/powerpoint/2010/main" val="2853564775"/>
              </p:ext>
            </p:extLst>
          </p:nvPr>
        </p:nvGraphicFramePr>
        <p:xfrm>
          <a:off x="938462" y="216996"/>
          <a:ext cx="10599822" cy="6595284"/>
        </p:xfrm>
        <a:graphic>
          <a:graphicData uri="http://schemas.openxmlformats.org/drawingml/2006/table">
            <a:tbl>
              <a:tblPr firstRow="1" bandRow="1">
                <a:tableStyleId>{0505E3EF-67EA-436B-97B2-0124C06EBD24}</a:tableStyleId>
              </a:tblPr>
              <a:tblGrid>
                <a:gridCol w="5299911">
                  <a:extLst>
                    <a:ext uri="{9D8B030D-6E8A-4147-A177-3AD203B41FA5}">
                      <a16:colId xmlns:a16="http://schemas.microsoft.com/office/drawing/2014/main" val="20000"/>
                    </a:ext>
                  </a:extLst>
                </a:gridCol>
                <a:gridCol w="5299911">
                  <a:extLst>
                    <a:ext uri="{9D8B030D-6E8A-4147-A177-3AD203B41FA5}">
                      <a16:colId xmlns:a16="http://schemas.microsoft.com/office/drawing/2014/main" val="20001"/>
                    </a:ext>
                  </a:extLst>
                </a:gridCol>
              </a:tblGrid>
              <a:tr h="484044">
                <a:tc>
                  <a:txBody>
                    <a:bodyPr/>
                    <a:lstStyle/>
                    <a:p>
                      <a:r>
                        <a:rPr lang="en-US" sz="2400" dirty="0"/>
                        <a:t>Amended</a:t>
                      </a:r>
                      <a:r>
                        <a:rPr lang="en-US" sz="2400" baseline="0" dirty="0"/>
                        <a:t> ADA</a:t>
                      </a:r>
                      <a:endParaRPr lang="en-US" sz="2400" dirty="0">
                        <a:solidFill>
                          <a:schemeClr val="tx1"/>
                        </a:solidFill>
                      </a:endParaRPr>
                    </a:p>
                  </a:txBody>
                  <a:tcPr/>
                </a:tc>
                <a:tc>
                  <a:txBody>
                    <a:bodyPr/>
                    <a:lstStyle/>
                    <a:p>
                      <a:r>
                        <a:rPr lang="en-US" sz="2400" dirty="0"/>
                        <a:t>KCRA</a:t>
                      </a:r>
                      <a:endParaRPr lang="en-US" sz="2400" dirty="0">
                        <a:solidFill>
                          <a:schemeClr val="tx1"/>
                        </a:solidFill>
                      </a:endParaRPr>
                    </a:p>
                  </a:txBody>
                  <a:tcPr/>
                </a:tc>
                <a:extLst>
                  <a:ext uri="{0D108BD9-81ED-4DB2-BD59-A6C34878D82A}">
                    <a16:rowId xmlns:a16="http://schemas.microsoft.com/office/drawing/2014/main" val="10000"/>
                  </a:ext>
                </a:extLst>
              </a:tr>
              <a:tr h="2114349">
                <a:tc>
                  <a:txBody>
                    <a:bodyPr/>
                    <a:lstStyle/>
                    <a:p>
                      <a:pPr lvl="1"/>
                      <a:endParaRPr lang="en-US" sz="1400" dirty="0"/>
                    </a:p>
                    <a:p>
                      <a:pPr lvl="1"/>
                      <a:r>
                        <a:rPr lang="en-US" sz="1400" dirty="0"/>
                        <a:t>The term “disability” means, with respect to an individual:</a:t>
                      </a:r>
                    </a:p>
                    <a:p>
                      <a:pPr lvl="1"/>
                      <a:endParaRPr lang="en-US" sz="1400" dirty="0"/>
                    </a:p>
                    <a:p>
                      <a:pPr marL="800100" lvl="1" indent="-342900">
                        <a:buAutoNum type="alphaLcParenBoth"/>
                      </a:pPr>
                      <a:r>
                        <a:rPr lang="en-US" sz="1400" dirty="0"/>
                        <a:t>a physical or mental impairment that substantially limits one or more of the major life activities of such individual;</a:t>
                      </a:r>
                    </a:p>
                    <a:p>
                      <a:pPr marL="800100" lvl="1" indent="-342900">
                        <a:buAutoNum type="alphaLcParenBoth"/>
                      </a:pPr>
                      <a:r>
                        <a:rPr lang="en-US" sz="1400" dirty="0"/>
                        <a:t>a record of such an impairment; or</a:t>
                      </a:r>
                    </a:p>
                    <a:p>
                      <a:pPr marL="800100" lvl="1" indent="-342900">
                        <a:buAutoNum type="alphaLcParenBoth"/>
                      </a:pPr>
                      <a:r>
                        <a:rPr lang="en-US" sz="1400" dirty="0"/>
                        <a:t>being regarded as having such an impairment</a:t>
                      </a:r>
                      <a:r>
                        <a:rPr lang="en-US" sz="1400" baseline="0" dirty="0"/>
                        <a:t> (as described in paragraph (3).</a:t>
                      </a:r>
                      <a:endParaRPr lang="en-US" sz="1400" dirty="0"/>
                    </a:p>
                  </a:txBody>
                  <a:tcPr/>
                </a:tc>
                <a:tc>
                  <a:txBody>
                    <a:bodyPr/>
                    <a:lstStyle/>
                    <a:p>
                      <a:pPr lvl="1"/>
                      <a:endParaRPr lang="en-US" sz="1400" dirty="0"/>
                    </a:p>
                    <a:p>
                      <a:pPr lvl="1"/>
                      <a:r>
                        <a:rPr lang="en-US" sz="1400" dirty="0"/>
                        <a:t>“Disability” means, with respect to an individual:</a:t>
                      </a:r>
                    </a:p>
                    <a:p>
                      <a:pPr lvl="1"/>
                      <a:endParaRPr lang="en-US" sz="1400" dirty="0"/>
                    </a:p>
                    <a:p>
                      <a:pPr marL="800100" lvl="1" indent="-342900">
                        <a:buAutoNum type="alphaLcParenBoth"/>
                      </a:pPr>
                      <a:r>
                        <a:rPr lang="en-US" sz="1400" dirty="0"/>
                        <a:t>A physical or mental impairment that substantially limits one (1) or more of the major life activities of the individual;</a:t>
                      </a:r>
                    </a:p>
                    <a:p>
                      <a:pPr marL="800100" lvl="1" indent="-342900">
                        <a:buAutoNum type="alphaLcParenBoth"/>
                      </a:pPr>
                      <a:r>
                        <a:rPr lang="en-US" sz="1400" dirty="0"/>
                        <a:t>A record of such impairment; or</a:t>
                      </a:r>
                    </a:p>
                    <a:p>
                      <a:pPr marL="800100" lvl="1" indent="-342900">
                        <a:buAutoNum type="alphaLcParenBoth"/>
                      </a:pPr>
                      <a:r>
                        <a:rPr lang="en-US" sz="1400" dirty="0"/>
                        <a:t>Being regarded as having such an impairment.</a:t>
                      </a:r>
                    </a:p>
                  </a:txBody>
                  <a:tcPr/>
                </a:tc>
                <a:extLst>
                  <a:ext uri="{0D108BD9-81ED-4DB2-BD59-A6C34878D82A}">
                    <a16:rowId xmlns:a16="http://schemas.microsoft.com/office/drawing/2014/main" val="10001"/>
                  </a:ext>
                </a:extLst>
              </a:tr>
              <a:tr h="3886200">
                <a:tc>
                  <a:txBody>
                    <a:bodyPr/>
                    <a:lstStyle/>
                    <a:p>
                      <a:pPr marL="457200" lvl="1" indent="0">
                        <a:buNone/>
                      </a:pPr>
                      <a:endParaRPr lang="en-US" sz="1400" dirty="0"/>
                    </a:p>
                    <a:p>
                      <a:pPr lvl="1"/>
                      <a:r>
                        <a:rPr lang="en-US" sz="1400" b="0" i="0" kern="1200" dirty="0">
                          <a:solidFill>
                            <a:schemeClr val="dk1"/>
                          </a:solidFill>
                          <a:effectLst/>
                          <a:latin typeface="+mn-lt"/>
                          <a:ea typeface="+mn-ea"/>
                          <a:cs typeface="+mn-cs"/>
                        </a:rPr>
                        <a:t>(3) REGARDED AS HAVING SUCH AN IMPAIRMENT.—For purposes of paragraph (1)(C):</a:t>
                      </a:r>
                      <a:endParaRPr lang="en-US" sz="1400" dirty="0"/>
                    </a:p>
                    <a:p>
                      <a:pPr lvl="1"/>
                      <a:endParaRPr lang="en-US" sz="1400" dirty="0"/>
                    </a:p>
                    <a:p>
                      <a:pPr lvl="1"/>
                      <a:r>
                        <a:rPr lang="en-US" sz="1400" dirty="0"/>
                        <a:t>(A) An individual meets the requirement of “being regarded as having such an impairment” if the individual establishes that he or she has been subjected to an action prohibited under this chapter because of an actual or perceived physical or mental impairment whether or not the impairment limits or is perceived to limit a major life activity.</a:t>
                      </a:r>
                    </a:p>
                    <a:p>
                      <a:pPr lvl="1"/>
                      <a:endParaRPr lang="en-US" sz="1400" dirty="0"/>
                    </a:p>
                    <a:p>
                      <a:pPr lvl="1"/>
                      <a:r>
                        <a:rPr lang="en-US" sz="1400" dirty="0"/>
                        <a:t>(B) Paragraph (1)(C) shall not apply to impairments that are transitory and minor. A transitory impairment is an impairment with an actual or expected duration of 6 months or less.</a:t>
                      </a:r>
                    </a:p>
                  </a:txBody>
                  <a:tcPr/>
                </a:tc>
                <a:tc>
                  <a:txBody>
                    <a:bodyPr/>
                    <a:lstStyle/>
                    <a:p>
                      <a:pPr marL="800100" lvl="1" indent="-342900">
                        <a:buAutoNum type="alphaLcParenBoth"/>
                      </a:pPr>
                      <a:endParaRPr lang="en-US" sz="1400" dirty="0"/>
                    </a:p>
                  </a:txBody>
                  <a:tcPr/>
                </a:tc>
                <a:extLst>
                  <a:ext uri="{0D108BD9-81ED-4DB2-BD59-A6C34878D82A}">
                    <a16:rowId xmlns:a16="http://schemas.microsoft.com/office/drawing/2014/main" val="10002"/>
                  </a:ext>
                </a:extLst>
              </a:tr>
            </a:tbl>
          </a:graphicData>
        </a:graphic>
      </p:graphicFrame>
      <p:sp>
        <p:nvSpPr>
          <p:cNvPr id="3" name="Date Placeholder 2">
            <a:extLst>
              <a:ext uri="{FF2B5EF4-FFF2-40B4-BE49-F238E27FC236}">
                <a16:creationId xmlns:a16="http://schemas.microsoft.com/office/drawing/2014/main" id="{54866590-C5E4-DA53-EC45-838309CD6989}"/>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E485535A-281E-6939-8AA0-FB7A569D42C5}"/>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7C028A7E-B9DF-511F-0B96-F231F807D31E}"/>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2009092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9120" y="633984"/>
            <a:ext cx="9479280" cy="4555093"/>
          </a:xfrm>
          <a:prstGeom prst="rect">
            <a:avLst/>
          </a:prstGeom>
          <a:noFill/>
        </p:spPr>
        <p:txBody>
          <a:bodyPr wrap="square" rtlCol="0">
            <a:spAutoFit/>
          </a:bodyPr>
          <a:lstStyle/>
          <a:p>
            <a:r>
              <a:rPr lang="en-US" sz="2800" dirty="0"/>
              <a:t>Should courts interpret the unamended KCRA consistently with the amended ADA? Prior to 2024:</a:t>
            </a:r>
          </a:p>
          <a:p>
            <a:endParaRPr lang="en-US" dirty="0"/>
          </a:p>
          <a:p>
            <a:endParaRPr lang="en-US" sz="2400" dirty="0"/>
          </a:p>
          <a:p>
            <a:pPr marL="800100" lvl="1" indent="-342900">
              <a:buFont typeface="Arial" panose="020B0604020202020204" pitchFamily="34" charset="0"/>
              <a:buChar char="•"/>
            </a:pPr>
            <a:r>
              <a:rPr lang="en-US" sz="2400" dirty="0"/>
              <a:t>The Sixth Circuit said yes </a:t>
            </a:r>
            <a:r>
              <a:rPr lang="en-US" sz="2400" i="1" dirty="0"/>
              <a:t>and</a:t>
            </a:r>
            <a:r>
              <a:rPr lang="en-US" sz="2400" dirty="0"/>
              <a:t> no.</a:t>
            </a:r>
          </a:p>
          <a:p>
            <a:pPr marL="800100" lvl="1" indent="-342900">
              <a:buFont typeface="Arial" panose="020B0604020202020204" pitchFamily="34" charset="0"/>
              <a:buChar char="•"/>
            </a:pPr>
            <a:endParaRPr lang="en-US" sz="2400" dirty="0"/>
          </a:p>
          <a:p>
            <a:pPr marL="800100" lvl="1" indent="-342900">
              <a:buFont typeface="Arial" panose="020B0604020202020204" pitchFamily="34" charset="0"/>
              <a:buChar char="•"/>
            </a:pPr>
            <a:r>
              <a:rPr lang="en-US" sz="2400" dirty="0"/>
              <a:t>The District Courts of Kentucky said yes </a:t>
            </a:r>
            <a:r>
              <a:rPr lang="en-US" sz="2400" i="1" dirty="0"/>
              <a:t>and</a:t>
            </a:r>
            <a:r>
              <a:rPr lang="en-US" sz="2400" dirty="0"/>
              <a:t> no.</a:t>
            </a:r>
          </a:p>
          <a:p>
            <a:pPr marL="800100" lvl="1" indent="-342900">
              <a:buFont typeface="Arial" panose="020B0604020202020204" pitchFamily="34" charset="0"/>
              <a:buChar char="•"/>
            </a:pPr>
            <a:endParaRPr lang="en-US" sz="2400" dirty="0"/>
          </a:p>
          <a:p>
            <a:pPr marL="800100" lvl="1" indent="-342900">
              <a:buFont typeface="Arial" panose="020B0604020202020204" pitchFamily="34" charset="0"/>
              <a:buChar char="•"/>
            </a:pPr>
            <a:r>
              <a:rPr lang="en-US" sz="2400" dirty="0"/>
              <a:t>The same judges in the District Courts of Kentucky said yes </a:t>
            </a:r>
            <a:r>
              <a:rPr lang="en-US" sz="2400" i="1" dirty="0"/>
              <a:t>and</a:t>
            </a:r>
            <a:r>
              <a:rPr lang="en-US" sz="2400" dirty="0"/>
              <a:t> no.</a:t>
            </a:r>
          </a:p>
          <a:p>
            <a:pPr marL="800100" lvl="1" indent="-342900">
              <a:buFont typeface="Arial" panose="020B0604020202020204" pitchFamily="34" charset="0"/>
              <a:buChar char="•"/>
            </a:pPr>
            <a:endParaRPr lang="en-US" sz="2400" dirty="0"/>
          </a:p>
          <a:p>
            <a:pPr marL="800100" lvl="1" indent="-342900">
              <a:buFont typeface="Arial" panose="020B0604020202020204" pitchFamily="34" charset="0"/>
              <a:buChar char="•"/>
            </a:pPr>
            <a:r>
              <a:rPr lang="en-US" sz="2400" dirty="0"/>
              <a:t>The Kentucky Court of Appeals said yes </a:t>
            </a:r>
            <a:r>
              <a:rPr lang="en-US" sz="2400" i="1" dirty="0"/>
              <a:t>and</a:t>
            </a:r>
            <a:r>
              <a:rPr lang="en-US" sz="2400" dirty="0"/>
              <a:t> no.</a:t>
            </a:r>
          </a:p>
        </p:txBody>
      </p:sp>
      <p:sp>
        <p:nvSpPr>
          <p:cNvPr id="3" name="Date Placeholder 2">
            <a:extLst>
              <a:ext uri="{FF2B5EF4-FFF2-40B4-BE49-F238E27FC236}">
                <a16:creationId xmlns:a16="http://schemas.microsoft.com/office/drawing/2014/main" id="{2FD5B02C-4B72-BCBE-D61D-60B84A9126A6}"/>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B9DB8CC8-9C56-F551-BEF9-A96F75999643}"/>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6DB3840E-9261-2377-447A-EA7C75A19691}"/>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17556060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2064" y="493776"/>
            <a:ext cx="11015472" cy="6004560"/>
          </a:xfrm>
          <a:prstGeom prst="rect">
            <a:avLst/>
          </a:prstGeom>
          <a:noFill/>
        </p:spPr>
        <p:txBody>
          <a:bodyPr wrap="square" rtlCol="0">
            <a:spAutoFit/>
          </a:bodyPr>
          <a:lstStyle/>
          <a:p>
            <a:endParaRPr lang="en-US"/>
          </a:p>
        </p:txBody>
      </p:sp>
      <p:sp>
        <p:nvSpPr>
          <p:cNvPr id="3" name="TextBox 2"/>
          <p:cNvSpPr txBox="1"/>
          <p:nvPr/>
        </p:nvSpPr>
        <p:spPr>
          <a:xfrm>
            <a:off x="830179" y="637674"/>
            <a:ext cx="10587789" cy="5509200"/>
          </a:xfrm>
          <a:prstGeom prst="rect">
            <a:avLst/>
          </a:prstGeom>
          <a:noFill/>
        </p:spPr>
        <p:txBody>
          <a:bodyPr wrap="square" rtlCol="0">
            <a:spAutoFit/>
          </a:bodyPr>
          <a:lstStyle/>
          <a:p>
            <a:r>
              <a:rPr lang="en-US" sz="2800" b="1" dirty="0"/>
              <a:t>Sixth Circuit</a:t>
            </a:r>
          </a:p>
          <a:p>
            <a:endParaRPr lang="en-US" dirty="0"/>
          </a:p>
          <a:p>
            <a:pPr lvl="1"/>
            <a:r>
              <a:rPr lang="en-US" i="1" dirty="0"/>
              <a:t>Banks v. Bosch Rexroth Corp</a:t>
            </a:r>
            <a:r>
              <a:rPr lang="en-US" dirty="0"/>
              <a:t>., 610 </a:t>
            </a:r>
            <a:r>
              <a:rPr lang="en-US" dirty="0" err="1"/>
              <a:t>F.App’x</a:t>
            </a:r>
            <a:r>
              <a:rPr lang="en-US" dirty="0"/>
              <a:t> 519, 526 (CA6 2015)</a:t>
            </a:r>
          </a:p>
          <a:p>
            <a:pPr lvl="1"/>
            <a:endParaRPr lang="en-US" dirty="0"/>
          </a:p>
          <a:p>
            <a:pPr lvl="2"/>
            <a:r>
              <a:rPr lang="en-US" dirty="0"/>
              <a:t>“The district court granted summary judgment to Bosch on Banks’s KCRA discrimination and failure to accommodate claims upon finding that Banks had failed to [prove] she was a qualified individual under the ADA. Though Banks brought her claim under the KCRA’s disability protections rather than the federal ADA, the KCRA’s language parallels that of the ADA and Kentucky courts interpret the KCRA consistently with the federal statute.”</a:t>
            </a:r>
          </a:p>
          <a:p>
            <a:endParaRPr lang="en-US" i="1" dirty="0"/>
          </a:p>
          <a:p>
            <a:r>
              <a:rPr lang="en-US" i="1" dirty="0"/>
              <a:t>But see</a:t>
            </a:r>
            <a:endParaRPr lang="en-US" dirty="0"/>
          </a:p>
          <a:p>
            <a:endParaRPr lang="en-US" dirty="0"/>
          </a:p>
          <a:p>
            <a:pPr lvl="1"/>
            <a:r>
              <a:rPr lang="en-US" i="1" dirty="0"/>
              <a:t>Breen v. Infiltrator Systems</a:t>
            </a:r>
            <a:r>
              <a:rPr lang="en-US" dirty="0"/>
              <a:t>, 417 </a:t>
            </a:r>
            <a:r>
              <a:rPr lang="en-US" dirty="0" err="1"/>
              <a:t>F.App’x</a:t>
            </a:r>
            <a:r>
              <a:rPr lang="en-US" dirty="0"/>
              <a:t> 483, 486 (CA6 2011)</a:t>
            </a:r>
          </a:p>
          <a:p>
            <a:pPr lvl="1"/>
            <a:endParaRPr lang="en-US" dirty="0"/>
          </a:p>
          <a:p>
            <a:pPr lvl="2"/>
            <a:r>
              <a:rPr lang="en-US" dirty="0"/>
              <a:t>“Although Congress recently expanded the definition of ‘regarded as disabled,’ see ADA Amendments Act of 2008, </a:t>
            </a:r>
            <a:r>
              <a:rPr lang="en-US" dirty="0" err="1"/>
              <a:t>Pub.L</a:t>
            </a:r>
            <a:r>
              <a:rPr lang="en-US" dirty="0"/>
              <a:t>. No. 110–325, § 4, 122 Stat 3553, that amendment has yet to be incorporated into the Kentucky statute, see K.R.S. § 344.010(4), so the pre–2008 ADA standards apply to Breen’s claim”.</a:t>
            </a:r>
          </a:p>
        </p:txBody>
      </p:sp>
      <p:sp>
        <p:nvSpPr>
          <p:cNvPr id="4" name="Date Placeholder 3">
            <a:extLst>
              <a:ext uri="{FF2B5EF4-FFF2-40B4-BE49-F238E27FC236}">
                <a16:creationId xmlns:a16="http://schemas.microsoft.com/office/drawing/2014/main" id="{986E5723-AF5C-4AB0-BC2C-C42E3797B56B}"/>
              </a:ext>
            </a:extLst>
          </p:cNvPr>
          <p:cNvSpPr>
            <a:spLocks noGrp="1"/>
          </p:cNvSpPr>
          <p:nvPr>
            <p:ph type="dt" sz="half" idx="10"/>
          </p:nvPr>
        </p:nvSpPr>
        <p:spPr/>
        <p:txBody>
          <a:bodyPr/>
          <a:lstStyle/>
          <a:p>
            <a:r>
              <a:rPr lang="en-US"/>
              <a:t>June 15, 2026</a:t>
            </a:r>
            <a:endParaRPr lang="en-US" dirty="0"/>
          </a:p>
        </p:txBody>
      </p:sp>
      <p:sp>
        <p:nvSpPr>
          <p:cNvPr id="5" name="Footer Placeholder 4">
            <a:extLst>
              <a:ext uri="{FF2B5EF4-FFF2-40B4-BE49-F238E27FC236}">
                <a16:creationId xmlns:a16="http://schemas.microsoft.com/office/drawing/2014/main" id="{4255D11A-FC09-898C-6BE1-466E90C8BCA3}"/>
              </a:ext>
            </a:extLst>
          </p:cNvPr>
          <p:cNvSpPr>
            <a:spLocks noGrp="1"/>
          </p:cNvSpPr>
          <p:nvPr>
            <p:ph type="ftr" sz="quarter" idx="11"/>
          </p:nvPr>
        </p:nvSpPr>
        <p:spPr/>
        <p:txBody>
          <a:bodyPr/>
          <a:lstStyle/>
          <a:p>
            <a:r>
              <a:rPr lang="en-US"/>
              <a:t>Kentucky Disability Law</a:t>
            </a:r>
            <a:endParaRPr lang="en-US" dirty="0"/>
          </a:p>
        </p:txBody>
      </p:sp>
      <p:sp>
        <p:nvSpPr>
          <p:cNvPr id="6" name="Slide Number Placeholder 5">
            <a:extLst>
              <a:ext uri="{FF2B5EF4-FFF2-40B4-BE49-F238E27FC236}">
                <a16:creationId xmlns:a16="http://schemas.microsoft.com/office/drawing/2014/main" id="{1E4637ED-516F-9060-C094-E7A458DED236}"/>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026523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37BEF9-AB33-2633-8484-8BA9E1DFBB7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C588A4A-3351-681B-EE63-5EFF983D3013}"/>
              </a:ext>
            </a:extLst>
          </p:cNvPr>
          <p:cNvSpPr txBox="1"/>
          <p:nvPr/>
        </p:nvSpPr>
        <p:spPr>
          <a:xfrm>
            <a:off x="774192" y="536448"/>
            <a:ext cx="10521696" cy="5386090"/>
          </a:xfrm>
          <a:prstGeom prst="rect">
            <a:avLst/>
          </a:prstGeom>
          <a:noFill/>
        </p:spPr>
        <p:txBody>
          <a:bodyPr wrap="square" rtlCol="0">
            <a:spAutoFit/>
          </a:bodyPr>
          <a:lstStyle/>
          <a:p>
            <a:r>
              <a:rPr lang="en-US" sz="3200" b="1" dirty="0"/>
              <a:t>The Kentucky Civil Rights Act</a:t>
            </a:r>
          </a:p>
          <a:p>
            <a:endParaRPr lang="en-US" dirty="0"/>
          </a:p>
          <a:p>
            <a:endParaRPr lang="en-US" dirty="0"/>
          </a:p>
          <a:p>
            <a:r>
              <a:rPr lang="en-US" sz="2400" dirty="0"/>
              <a:t>The KCRA, codified as KRS Chapter 344, prohibits class-based discrimination in housing, employment, and public accommodations. </a:t>
            </a:r>
          </a:p>
          <a:p>
            <a:endParaRPr lang="en-US" sz="2400" dirty="0"/>
          </a:p>
          <a:p>
            <a:r>
              <a:rPr lang="en-US" sz="2400" dirty="0"/>
              <a:t>It prohibits various forms of discrimination on the basis of several protected classifications, including:</a:t>
            </a:r>
          </a:p>
          <a:p>
            <a:endParaRPr lang="en-US" sz="2400" dirty="0"/>
          </a:p>
          <a:p>
            <a:pPr marL="1257300" lvl="2" indent="-342900">
              <a:buFont typeface="Arial" panose="020B0604020202020204" pitchFamily="34" charset="0"/>
              <a:buChar char="•"/>
            </a:pPr>
            <a:r>
              <a:rPr lang="en-US" dirty="0"/>
              <a:t>Race</a:t>
            </a:r>
          </a:p>
          <a:p>
            <a:pPr marL="1257300" lvl="2" indent="-342900">
              <a:buFont typeface="Arial" panose="020B0604020202020204" pitchFamily="34" charset="0"/>
              <a:buChar char="•"/>
            </a:pPr>
            <a:r>
              <a:rPr lang="en-US" dirty="0"/>
              <a:t>National Origin</a:t>
            </a:r>
          </a:p>
          <a:p>
            <a:pPr marL="1257300" lvl="2" indent="-342900">
              <a:buFont typeface="Arial" panose="020B0604020202020204" pitchFamily="34" charset="0"/>
              <a:buChar char="•"/>
            </a:pPr>
            <a:r>
              <a:rPr lang="en-US" dirty="0"/>
              <a:t>Sex</a:t>
            </a:r>
          </a:p>
          <a:p>
            <a:pPr marL="1257300" lvl="2" indent="-342900">
              <a:buFont typeface="Arial" panose="020B0604020202020204" pitchFamily="34" charset="0"/>
              <a:buChar char="•"/>
            </a:pPr>
            <a:r>
              <a:rPr lang="en-US" dirty="0"/>
              <a:t>Age over 40</a:t>
            </a:r>
          </a:p>
          <a:p>
            <a:pPr marL="1257300" lvl="2" indent="-342900">
              <a:buFont typeface="Arial" panose="020B0604020202020204" pitchFamily="34" charset="0"/>
              <a:buChar char="•"/>
            </a:pPr>
            <a:r>
              <a:rPr lang="en-US" dirty="0"/>
              <a:t>Religion</a:t>
            </a:r>
          </a:p>
          <a:p>
            <a:pPr marL="1257300" lvl="2" indent="-342900">
              <a:buFont typeface="Arial" panose="020B0604020202020204" pitchFamily="34" charset="0"/>
              <a:buChar char="•"/>
            </a:pPr>
            <a:r>
              <a:rPr lang="en-US" dirty="0"/>
              <a:t>Smoking status</a:t>
            </a:r>
          </a:p>
          <a:p>
            <a:pPr marL="1257300" lvl="2" indent="-342900">
              <a:buFont typeface="Arial" panose="020B0604020202020204" pitchFamily="34" charset="0"/>
              <a:buChar char="•"/>
            </a:pPr>
            <a:r>
              <a:rPr lang="en-US" sz="2400" b="1" dirty="0"/>
              <a:t>Disability</a:t>
            </a:r>
          </a:p>
        </p:txBody>
      </p:sp>
      <p:sp>
        <p:nvSpPr>
          <p:cNvPr id="3" name="Date Placeholder 2">
            <a:extLst>
              <a:ext uri="{FF2B5EF4-FFF2-40B4-BE49-F238E27FC236}">
                <a16:creationId xmlns:a16="http://schemas.microsoft.com/office/drawing/2014/main" id="{572B8686-4E51-67C8-B51B-298ADF7CEFA5}"/>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E8DCDBC3-2CC6-CB5A-F683-FC0076E86FCA}"/>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96EC498B-11A7-B7F3-DA41-D6D5FE437185}"/>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4092685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2064" y="493776"/>
            <a:ext cx="11015472" cy="6004560"/>
          </a:xfrm>
          <a:prstGeom prst="rect">
            <a:avLst/>
          </a:prstGeom>
          <a:noFill/>
        </p:spPr>
        <p:txBody>
          <a:bodyPr wrap="square" rtlCol="0">
            <a:spAutoFit/>
          </a:bodyPr>
          <a:lstStyle/>
          <a:p>
            <a:endParaRPr lang="en-US"/>
          </a:p>
        </p:txBody>
      </p:sp>
      <p:sp>
        <p:nvSpPr>
          <p:cNvPr id="3" name="TextBox 2"/>
          <p:cNvSpPr txBox="1"/>
          <p:nvPr/>
        </p:nvSpPr>
        <p:spPr>
          <a:xfrm>
            <a:off x="830179" y="637674"/>
            <a:ext cx="10587789" cy="5509200"/>
          </a:xfrm>
          <a:prstGeom prst="rect">
            <a:avLst/>
          </a:prstGeom>
          <a:noFill/>
        </p:spPr>
        <p:txBody>
          <a:bodyPr wrap="square" rtlCol="0">
            <a:spAutoFit/>
          </a:bodyPr>
          <a:lstStyle/>
          <a:p>
            <a:r>
              <a:rPr lang="en-US" sz="2800" b="1" dirty="0"/>
              <a:t>Western District of Kentucky</a:t>
            </a:r>
          </a:p>
          <a:p>
            <a:endParaRPr lang="en-US" dirty="0"/>
          </a:p>
          <a:p>
            <a:pPr lvl="1"/>
            <a:r>
              <a:rPr lang="en-US" i="1" dirty="0" err="1"/>
              <a:t>Azzam</a:t>
            </a:r>
            <a:r>
              <a:rPr lang="en-US" i="1" dirty="0"/>
              <a:t> v. Baptist Healthcare Affiliates, Inc.</a:t>
            </a:r>
            <a:r>
              <a:rPr lang="en-US" dirty="0"/>
              <a:t>,</a:t>
            </a:r>
            <a:r>
              <a:rPr lang="en-US" i="1" dirty="0"/>
              <a:t> </a:t>
            </a:r>
            <a:r>
              <a:rPr lang="en-US" dirty="0"/>
              <a:t>855 F.Supp.2d 653 (</a:t>
            </a:r>
            <a:r>
              <a:rPr lang="en-US" dirty="0" err="1"/>
              <a:t>W.D.Ky</a:t>
            </a:r>
            <a:r>
              <a:rPr lang="en-US" dirty="0"/>
              <a:t> 2012)</a:t>
            </a:r>
          </a:p>
          <a:p>
            <a:pPr lvl="1"/>
            <a:endParaRPr lang="en-US" dirty="0"/>
          </a:p>
          <a:p>
            <a:pPr lvl="2"/>
            <a:r>
              <a:rPr lang="en-US" dirty="0"/>
              <a:t>“the KCRA retains the ADA’s </a:t>
            </a:r>
            <a:r>
              <a:rPr lang="en-US" i="1" dirty="0"/>
              <a:t>former</a:t>
            </a:r>
            <a:r>
              <a:rPr lang="en-US" dirty="0"/>
              <a:t> definition of disability. Compare KRS § 344.010(4) with 42 U.S.C. § 12102(2) (2006). The Court will not assume that the Kentucky legislature, by drafting language in 1992 that mirrored federal law at the time, see 1992 Ky. Acts 282, § 1, intended to incorporate federal legislative alterations that occurred in 2008.”</a:t>
            </a:r>
          </a:p>
          <a:p>
            <a:endParaRPr lang="en-US" i="1" dirty="0"/>
          </a:p>
          <a:p>
            <a:r>
              <a:rPr lang="en-US" i="1" dirty="0"/>
              <a:t>But see</a:t>
            </a:r>
            <a:endParaRPr lang="en-US" dirty="0"/>
          </a:p>
          <a:p>
            <a:endParaRPr lang="en-US" dirty="0"/>
          </a:p>
          <a:p>
            <a:pPr lvl="1"/>
            <a:r>
              <a:rPr lang="en-US" i="1" dirty="0" err="1"/>
              <a:t>Gesegnet</a:t>
            </a:r>
            <a:r>
              <a:rPr lang="en-US" i="1" dirty="0"/>
              <a:t> v. J.B. Hunt Transport, Inc.</a:t>
            </a:r>
            <a:r>
              <a:rPr lang="en-US" dirty="0"/>
              <a:t>,</a:t>
            </a:r>
            <a:r>
              <a:rPr lang="en-US" i="1" dirty="0"/>
              <a:t> </a:t>
            </a:r>
            <a:r>
              <a:rPr lang="en-US" dirty="0"/>
              <a:t>2011 WL 2119248, at *2 (</a:t>
            </a:r>
            <a:r>
              <a:rPr lang="en-US" dirty="0" err="1"/>
              <a:t>W.D.Ky</a:t>
            </a:r>
            <a:r>
              <a:rPr lang="en-US" dirty="0"/>
              <a:t>. 2011)</a:t>
            </a:r>
          </a:p>
          <a:p>
            <a:pPr lvl="1"/>
            <a:endParaRPr lang="en-US" dirty="0"/>
          </a:p>
          <a:p>
            <a:pPr lvl="2"/>
            <a:r>
              <a:rPr lang="en-US" dirty="0"/>
              <a:t>“Claims under the Kentucky Civil Rights Act are analyzed similarly to claims under the ADA. </a:t>
            </a:r>
            <a:r>
              <a:rPr lang="en-US" i="1" dirty="0"/>
              <a:t>Howard Baer, Inc. v. </a:t>
            </a:r>
            <a:r>
              <a:rPr lang="en-US" i="1" dirty="0" err="1"/>
              <a:t>Schave</a:t>
            </a:r>
            <a:r>
              <a:rPr lang="en-US" i="1" dirty="0"/>
              <a:t>,</a:t>
            </a:r>
            <a:r>
              <a:rPr lang="en-US" dirty="0"/>
              <a:t> 127 S.W.3d 589, 592 (Ky.2003). The ADA was amended in 2008 by the Americans with Disabilities Act Amendment Act (“ADAAA”). … Because the events in question took place after the effective date of the ADAAA, the Court will apply the amended act to this case.”</a:t>
            </a:r>
          </a:p>
        </p:txBody>
      </p:sp>
      <p:sp>
        <p:nvSpPr>
          <p:cNvPr id="4" name="Date Placeholder 3">
            <a:extLst>
              <a:ext uri="{FF2B5EF4-FFF2-40B4-BE49-F238E27FC236}">
                <a16:creationId xmlns:a16="http://schemas.microsoft.com/office/drawing/2014/main" id="{1440B7D4-4176-3167-DE10-047C38F3E16B}"/>
              </a:ext>
            </a:extLst>
          </p:cNvPr>
          <p:cNvSpPr>
            <a:spLocks noGrp="1"/>
          </p:cNvSpPr>
          <p:nvPr>
            <p:ph type="dt" sz="half" idx="10"/>
          </p:nvPr>
        </p:nvSpPr>
        <p:spPr/>
        <p:txBody>
          <a:bodyPr/>
          <a:lstStyle/>
          <a:p>
            <a:r>
              <a:rPr lang="en-US"/>
              <a:t>June 15, 2026</a:t>
            </a:r>
            <a:endParaRPr lang="en-US" dirty="0"/>
          </a:p>
        </p:txBody>
      </p:sp>
      <p:sp>
        <p:nvSpPr>
          <p:cNvPr id="5" name="Footer Placeholder 4">
            <a:extLst>
              <a:ext uri="{FF2B5EF4-FFF2-40B4-BE49-F238E27FC236}">
                <a16:creationId xmlns:a16="http://schemas.microsoft.com/office/drawing/2014/main" id="{58F66AF9-78F8-F34A-6FE4-663C95140886}"/>
              </a:ext>
            </a:extLst>
          </p:cNvPr>
          <p:cNvSpPr>
            <a:spLocks noGrp="1"/>
          </p:cNvSpPr>
          <p:nvPr>
            <p:ph type="ftr" sz="quarter" idx="11"/>
          </p:nvPr>
        </p:nvSpPr>
        <p:spPr/>
        <p:txBody>
          <a:bodyPr/>
          <a:lstStyle/>
          <a:p>
            <a:r>
              <a:rPr lang="en-US"/>
              <a:t>Kentucky Disability Law</a:t>
            </a:r>
            <a:endParaRPr lang="en-US" dirty="0"/>
          </a:p>
        </p:txBody>
      </p:sp>
      <p:sp>
        <p:nvSpPr>
          <p:cNvPr id="6" name="Slide Number Placeholder 5">
            <a:extLst>
              <a:ext uri="{FF2B5EF4-FFF2-40B4-BE49-F238E27FC236}">
                <a16:creationId xmlns:a16="http://schemas.microsoft.com/office/drawing/2014/main" id="{2A74728C-0C6A-2025-1341-83BB3DAEF34F}"/>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6603936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2064" y="493776"/>
            <a:ext cx="11015472" cy="6004560"/>
          </a:xfrm>
          <a:prstGeom prst="rect">
            <a:avLst/>
          </a:prstGeom>
          <a:noFill/>
        </p:spPr>
        <p:txBody>
          <a:bodyPr wrap="square" rtlCol="0">
            <a:spAutoFit/>
          </a:bodyPr>
          <a:lstStyle/>
          <a:p>
            <a:endParaRPr lang="en-US"/>
          </a:p>
        </p:txBody>
      </p:sp>
      <p:sp>
        <p:nvSpPr>
          <p:cNvPr id="3" name="TextBox 2"/>
          <p:cNvSpPr txBox="1"/>
          <p:nvPr/>
        </p:nvSpPr>
        <p:spPr>
          <a:xfrm>
            <a:off x="830179" y="637674"/>
            <a:ext cx="10587789" cy="5663089"/>
          </a:xfrm>
          <a:prstGeom prst="rect">
            <a:avLst/>
          </a:prstGeom>
          <a:noFill/>
        </p:spPr>
        <p:txBody>
          <a:bodyPr wrap="square" rtlCol="0">
            <a:spAutoFit/>
          </a:bodyPr>
          <a:lstStyle/>
          <a:p>
            <a:r>
              <a:rPr lang="en-US" sz="2800" b="1" dirty="0"/>
              <a:t>Inconsistency Among Individual Judges</a:t>
            </a:r>
          </a:p>
          <a:p>
            <a:endParaRPr lang="en-US" sz="2800" b="1" dirty="0"/>
          </a:p>
          <a:p>
            <a:r>
              <a:rPr lang="en-US" dirty="0"/>
              <a:t>Western District of Kentucky</a:t>
            </a:r>
          </a:p>
          <a:p>
            <a:endParaRPr lang="en-US" dirty="0"/>
          </a:p>
          <a:p>
            <a:pPr lvl="1"/>
            <a:r>
              <a:rPr lang="en-US" i="1" dirty="0" err="1"/>
              <a:t>Azzam</a:t>
            </a:r>
            <a:r>
              <a:rPr lang="en-US" i="1" dirty="0"/>
              <a:t> v. Baptist Healthcare Affiliates, Inc.</a:t>
            </a:r>
            <a:r>
              <a:rPr lang="en-US" dirty="0"/>
              <a:t>,</a:t>
            </a:r>
            <a:r>
              <a:rPr lang="en-US" i="1" dirty="0"/>
              <a:t> </a:t>
            </a:r>
            <a:r>
              <a:rPr lang="en-US" dirty="0"/>
              <a:t>855 F.Supp.2d 653 (</a:t>
            </a:r>
            <a:r>
              <a:rPr lang="en-US" dirty="0" err="1"/>
              <a:t>W.D.Ky</a:t>
            </a:r>
            <a:r>
              <a:rPr lang="en-US" dirty="0"/>
              <a:t> 2012) (no)</a:t>
            </a:r>
          </a:p>
          <a:p>
            <a:pPr lvl="1"/>
            <a:endParaRPr lang="en-US" dirty="0"/>
          </a:p>
          <a:p>
            <a:pPr lvl="1"/>
            <a:r>
              <a:rPr lang="en-US" dirty="0"/>
              <a:t>vs. </a:t>
            </a:r>
          </a:p>
          <a:p>
            <a:pPr lvl="1"/>
            <a:endParaRPr lang="en-US" dirty="0"/>
          </a:p>
          <a:p>
            <a:pPr lvl="1"/>
            <a:r>
              <a:rPr lang="en-US" i="1" dirty="0" err="1"/>
              <a:t>Kimbro</a:t>
            </a:r>
            <a:r>
              <a:rPr lang="en-US" i="1" dirty="0"/>
              <a:t> v. Kentucky</a:t>
            </a:r>
            <a:r>
              <a:rPr lang="en-US" dirty="0"/>
              <a:t>, 2015 WL 3687672 (</a:t>
            </a:r>
            <a:r>
              <a:rPr lang="en-US" dirty="0" err="1"/>
              <a:t>W.D.Ky</a:t>
            </a:r>
            <a:r>
              <a:rPr lang="en-US" dirty="0"/>
              <a:t>. 2015) (yes)</a:t>
            </a:r>
          </a:p>
          <a:p>
            <a:endParaRPr lang="en-US" dirty="0"/>
          </a:p>
          <a:p>
            <a:endParaRPr lang="en-US" dirty="0"/>
          </a:p>
          <a:p>
            <a:r>
              <a:rPr lang="en-US" dirty="0"/>
              <a:t>Eastern District of Kentucky</a:t>
            </a:r>
          </a:p>
          <a:p>
            <a:pPr lvl="1"/>
            <a:endParaRPr lang="en-US" dirty="0"/>
          </a:p>
          <a:p>
            <a:pPr lvl="1"/>
            <a:r>
              <a:rPr lang="en-US" i="1" dirty="0"/>
              <a:t>Sanders v. Bemis Company, Inc</a:t>
            </a:r>
            <a:r>
              <a:rPr lang="en-US" dirty="0"/>
              <a:t>., 2017 WL 405920 (</a:t>
            </a:r>
            <a:r>
              <a:rPr lang="en-US" dirty="0" err="1"/>
              <a:t>E.D.Ky</a:t>
            </a:r>
            <a:r>
              <a:rPr lang="en-US" dirty="0"/>
              <a:t>. 2017) (yes)</a:t>
            </a:r>
          </a:p>
          <a:p>
            <a:pPr lvl="1"/>
            <a:endParaRPr lang="en-US" dirty="0"/>
          </a:p>
          <a:p>
            <a:pPr lvl="1"/>
            <a:r>
              <a:rPr lang="en-US" dirty="0"/>
              <a:t>vs.</a:t>
            </a:r>
          </a:p>
          <a:p>
            <a:pPr lvl="1"/>
            <a:endParaRPr lang="en-US" dirty="0"/>
          </a:p>
          <a:p>
            <a:pPr lvl="1"/>
            <a:r>
              <a:rPr lang="en-US" i="1" dirty="0"/>
              <a:t>Sanders v. Bemis Company, Inc</a:t>
            </a:r>
            <a:r>
              <a:rPr lang="en-US" dirty="0"/>
              <a:t>., 2017 WL 3401277 (</a:t>
            </a:r>
            <a:r>
              <a:rPr lang="en-US" dirty="0" err="1"/>
              <a:t>E.D.Ky</a:t>
            </a:r>
            <a:r>
              <a:rPr lang="en-US" dirty="0"/>
              <a:t>. 2017) (no)</a:t>
            </a:r>
          </a:p>
          <a:p>
            <a:pPr lvl="1"/>
            <a:endParaRPr lang="en-US" dirty="0"/>
          </a:p>
        </p:txBody>
      </p:sp>
      <p:sp>
        <p:nvSpPr>
          <p:cNvPr id="4" name="Date Placeholder 3">
            <a:extLst>
              <a:ext uri="{FF2B5EF4-FFF2-40B4-BE49-F238E27FC236}">
                <a16:creationId xmlns:a16="http://schemas.microsoft.com/office/drawing/2014/main" id="{1AE98322-C172-5FD3-B19A-B20BF0ABD733}"/>
              </a:ext>
            </a:extLst>
          </p:cNvPr>
          <p:cNvSpPr>
            <a:spLocks noGrp="1"/>
          </p:cNvSpPr>
          <p:nvPr>
            <p:ph type="dt" sz="half" idx="10"/>
          </p:nvPr>
        </p:nvSpPr>
        <p:spPr/>
        <p:txBody>
          <a:bodyPr/>
          <a:lstStyle/>
          <a:p>
            <a:r>
              <a:rPr lang="en-US"/>
              <a:t>June 15, 2026</a:t>
            </a:r>
            <a:endParaRPr lang="en-US" dirty="0"/>
          </a:p>
        </p:txBody>
      </p:sp>
      <p:sp>
        <p:nvSpPr>
          <p:cNvPr id="5" name="Footer Placeholder 4">
            <a:extLst>
              <a:ext uri="{FF2B5EF4-FFF2-40B4-BE49-F238E27FC236}">
                <a16:creationId xmlns:a16="http://schemas.microsoft.com/office/drawing/2014/main" id="{AC935B76-EFA3-2F62-34BA-B14FA701B0C2}"/>
              </a:ext>
            </a:extLst>
          </p:cNvPr>
          <p:cNvSpPr>
            <a:spLocks noGrp="1"/>
          </p:cNvSpPr>
          <p:nvPr>
            <p:ph type="ftr" sz="quarter" idx="11"/>
          </p:nvPr>
        </p:nvSpPr>
        <p:spPr/>
        <p:txBody>
          <a:bodyPr/>
          <a:lstStyle/>
          <a:p>
            <a:r>
              <a:rPr lang="en-US"/>
              <a:t>Kentucky Disability Law</a:t>
            </a:r>
            <a:endParaRPr lang="en-US" dirty="0"/>
          </a:p>
        </p:txBody>
      </p:sp>
      <p:sp>
        <p:nvSpPr>
          <p:cNvPr id="6" name="Slide Number Placeholder 5">
            <a:extLst>
              <a:ext uri="{FF2B5EF4-FFF2-40B4-BE49-F238E27FC236}">
                <a16:creationId xmlns:a16="http://schemas.microsoft.com/office/drawing/2014/main" id="{B1417934-B3A0-01A4-2D66-7977F35AAFB0}"/>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899822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2064" y="493776"/>
            <a:ext cx="11015472" cy="6004560"/>
          </a:xfrm>
          <a:prstGeom prst="rect">
            <a:avLst/>
          </a:prstGeom>
          <a:noFill/>
        </p:spPr>
        <p:txBody>
          <a:bodyPr wrap="square" rtlCol="0">
            <a:spAutoFit/>
          </a:bodyPr>
          <a:lstStyle/>
          <a:p>
            <a:endParaRPr lang="en-US"/>
          </a:p>
        </p:txBody>
      </p:sp>
      <p:sp>
        <p:nvSpPr>
          <p:cNvPr id="3" name="TextBox 2"/>
          <p:cNvSpPr txBox="1"/>
          <p:nvPr/>
        </p:nvSpPr>
        <p:spPr>
          <a:xfrm>
            <a:off x="830179" y="637674"/>
            <a:ext cx="10587789" cy="5786199"/>
          </a:xfrm>
          <a:prstGeom prst="rect">
            <a:avLst/>
          </a:prstGeom>
          <a:noFill/>
        </p:spPr>
        <p:txBody>
          <a:bodyPr wrap="square" rtlCol="0">
            <a:spAutoFit/>
          </a:bodyPr>
          <a:lstStyle/>
          <a:p>
            <a:r>
              <a:rPr lang="en-US" sz="2800" b="1" dirty="0"/>
              <a:t>Kentucky Court of Appeals</a:t>
            </a:r>
          </a:p>
          <a:p>
            <a:endParaRPr lang="en-US" dirty="0"/>
          </a:p>
          <a:p>
            <a:pPr lvl="1" fontAlgn="base"/>
            <a:r>
              <a:rPr lang="en-US" i="1" dirty="0" err="1"/>
              <a:t>Larison</a:t>
            </a:r>
            <a:r>
              <a:rPr lang="en-US" i="1" dirty="0"/>
              <a:t> v. Home of the Innocents</a:t>
            </a:r>
            <a:r>
              <a:rPr lang="en-US" dirty="0"/>
              <a:t>, 551 S.W.3d 36 (Ky. App. 2018)</a:t>
            </a:r>
            <a:endParaRPr lang="en-US" i="1" dirty="0"/>
          </a:p>
          <a:p>
            <a:pPr lvl="2"/>
            <a:endParaRPr lang="en-US" dirty="0"/>
          </a:p>
          <a:p>
            <a:pPr lvl="2" fontAlgn="base"/>
            <a:r>
              <a:rPr lang="en-US" dirty="0"/>
              <a:t>“no matter these current definitions [of the ADA], ‘the KCRA retains the </a:t>
            </a:r>
            <a:r>
              <a:rPr lang="en-US" i="1" dirty="0"/>
              <a:t>former</a:t>
            </a:r>
            <a:r>
              <a:rPr lang="en-US" dirty="0"/>
              <a:t> definition of disability[,]’ prior to the 2008 Amendments of the federal law. </a:t>
            </a:r>
            <a:r>
              <a:rPr lang="en-US" i="1" dirty="0" err="1"/>
              <a:t>Azzam</a:t>
            </a:r>
            <a:r>
              <a:rPr lang="en-US" dirty="0"/>
              <a:t>, 855 F.Supp.2d at 658, n. 2 (emphasis in original). Under the former definition, courts generally ascribe to a strict interpretation of temporariness, thereby making most, if not all, temporary impairments insufficient impairments as a matter of law.”</a:t>
            </a:r>
          </a:p>
          <a:p>
            <a:pPr lvl="2" fontAlgn="base"/>
            <a:endParaRPr lang="en-US" dirty="0"/>
          </a:p>
          <a:p>
            <a:r>
              <a:rPr lang="en-US" i="1" dirty="0"/>
              <a:t>But see</a:t>
            </a:r>
            <a:endParaRPr lang="en-US" dirty="0"/>
          </a:p>
          <a:p>
            <a:endParaRPr lang="en-US" dirty="0"/>
          </a:p>
          <a:p>
            <a:pPr lvl="1" fontAlgn="base"/>
            <a:r>
              <a:rPr lang="en-US" i="1" dirty="0"/>
              <a:t>Tanner v. Jefferson </a:t>
            </a:r>
            <a:r>
              <a:rPr lang="en-US" i="1" dirty="0" err="1"/>
              <a:t>Cnty</a:t>
            </a:r>
            <a:r>
              <a:rPr lang="en-US" i="1" dirty="0"/>
              <a:t>. Board of Education</a:t>
            </a:r>
            <a:r>
              <a:rPr lang="en-US" dirty="0"/>
              <a:t>, 2017 WL 2332681 (Ky. App. 2017)</a:t>
            </a:r>
          </a:p>
          <a:p>
            <a:pPr lvl="2"/>
            <a:endParaRPr lang="en-US" dirty="0"/>
          </a:p>
          <a:p>
            <a:pPr lvl="2" fontAlgn="base"/>
            <a:r>
              <a:rPr lang="en-US" dirty="0"/>
              <a:t>“Pursuant to KRS 344.010(4), disability, with respect to an individual, means “…(c) Being regarded as having such an impairment.” An individual will be regarded as disabled, “if the individual establishes that he or she has been subjected to an action prohibited under this Act because of an actual or perceived physical or mental impairment whether or not the impairment limits or is perceived to limit a major life activity.” ADA Amendments Act of 2008, 42 U.S.C. § 12102(1)(C).”</a:t>
            </a:r>
          </a:p>
        </p:txBody>
      </p:sp>
      <p:sp>
        <p:nvSpPr>
          <p:cNvPr id="4" name="Date Placeholder 3">
            <a:extLst>
              <a:ext uri="{FF2B5EF4-FFF2-40B4-BE49-F238E27FC236}">
                <a16:creationId xmlns:a16="http://schemas.microsoft.com/office/drawing/2014/main" id="{AD895B63-D27A-03AE-226C-B7A071902D3F}"/>
              </a:ext>
            </a:extLst>
          </p:cNvPr>
          <p:cNvSpPr>
            <a:spLocks noGrp="1"/>
          </p:cNvSpPr>
          <p:nvPr>
            <p:ph type="dt" sz="half" idx="10"/>
          </p:nvPr>
        </p:nvSpPr>
        <p:spPr/>
        <p:txBody>
          <a:bodyPr/>
          <a:lstStyle/>
          <a:p>
            <a:r>
              <a:rPr lang="en-US"/>
              <a:t>June 15, 2026</a:t>
            </a:r>
            <a:endParaRPr lang="en-US" dirty="0"/>
          </a:p>
        </p:txBody>
      </p:sp>
      <p:sp>
        <p:nvSpPr>
          <p:cNvPr id="5" name="Footer Placeholder 4">
            <a:extLst>
              <a:ext uri="{FF2B5EF4-FFF2-40B4-BE49-F238E27FC236}">
                <a16:creationId xmlns:a16="http://schemas.microsoft.com/office/drawing/2014/main" id="{2C3F2314-18D6-0A4C-6766-5C73E3A097A8}"/>
              </a:ext>
            </a:extLst>
          </p:cNvPr>
          <p:cNvSpPr>
            <a:spLocks noGrp="1"/>
          </p:cNvSpPr>
          <p:nvPr>
            <p:ph type="ftr" sz="quarter" idx="11"/>
          </p:nvPr>
        </p:nvSpPr>
        <p:spPr/>
        <p:txBody>
          <a:bodyPr/>
          <a:lstStyle/>
          <a:p>
            <a:r>
              <a:rPr lang="en-US"/>
              <a:t>Kentucky Disability Law</a:t>
            </a:r>
            <a:endParaRPr lang="en-US" dirty="0"/>
          </a:p>
        </p:txBody>
      </p:sp>
      <p:sp>
        <p:nvSpPr>
          <p:cNvPr id="6" name="Slide Number Placeholder 5">
            <a:extLst>
              <a:ext uri="{FF2B5EF4-FFF2-40B4-BE49-F238E27FC236}">
                <a16:creationId xmlns:a16="http://schemas.microsoft.com/office/drawing/2014/main" id="{BEB32AA7-2F60-1DF8-ED81-6ACFA3E060B9}"/>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7433147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61737" y="625642"/>
            <a:ext cx="10912642" cy="5386090"/>
          </a:xfrm>
          <a:prstGeom prst="rect">
            <a:avLst/>
          </a:prstGeom>
          <a:noFill/>
        </p:spPr>
        <p:txBody>
          <a:bodyPr wrap="square" rtlCol="0">
            <a:spAutoFit/>
          </a:bodyPr>
          <a:lstStyle/>
          <a:p>
            <a:r>
              <a:rPr lang="en-US" sz="3200" dirty="0"/>
              <a:t>Elsewhere…</a:t>
            </a:r>
          </a:p>
          <a:p>
            <a:pPr lvl="1"/>
            <a:endParaRPr lang="en-US" sz="2400" dirty="0"/>
          </a:p>
          <a:p>
            <a:pPr marL="800100" lvl="1" indent="-342900">
              <a:buFont typeface="Arial" panose="020B0604020202020204" pitchFamily="34" charset="0"/>
              <a:buChar char="•"/>
            </a:pPr>
            <a:r>
              <a:rPr lang="en-US" sz="2400" dirty="0"/>
              <a:t>Similar internal court conflicts: Pennsylvania, Ohio.</a:t>
            </a:r>
          </a:p>
          <a:p>
            <a:pPr marL="800100" lvl="1" indent="-342900">
              <a:buFont typeface="Arial" panose="020B0604020202020204" pitchFamily="34" charset="0"/>
              <a:buChar char="•"/>
            </a:pPr>
            <a:endParaRPr lang="en-US" sz="2400" dirty="0"/>
          </a:p>
          <a:p>
            <a:pPr marL="800100" lvl="1" indent="-342900">
              <a:buFont typeface="Arial" panose="020B0604020202020204" pitchFamily="34" charset="0"/>
              <a:buChar char="•"/>
            </a:pPr>
            <a:r>
              <a:rPr lang="en-US" sz="2400" dirty="0"/>
              <a:t>Consistent interpretation: Oklahoma (by fed. courts, state courts silent).</a:t>
            </a:r>
          </a:p>
          <a:p>
            <a:pPr marL="800100" lvl="1" indent="-342900">
              <a:buFont typeface="Arial" panose="020B0604020202020204" pitchFamily="34" charset="0"/>
              <a:buChar char="•"/>
            </a:pPr>
            <a:endParaRPr lang="en-US" sz="2400" dirty="0"/>
          </a:p>
          <a:p>
            <a:pPr marL="800100" lvl="1" indent="-342900">
              <a:buFont typeface="Arial" panose="020B0604020202020204" pitchFamily="34" charset="0"/>
              <a:buChar char="•"/>
            </a:pPr>
            <a:r>
              <a:rPr lang="en-US" sz="2400" dirty="0"/>
              <a:t>Not an issue at all in states </a:t>
            </a:r>
          </a:p>
          <a:p>
            <a:pPr lvl="1"/>
            <a:endParaRPr lang="en-US" sz="2400" dirty="0"/>
          </a:p>
          <a:p>
            <a:pPr lvl="2"/>
            <a:r>
              <a:rPr lang="en-US" sz="2000" dirty="0"/>
              <a:t>with disability statutes not modeled after the ADA (New Jersey, Wisconsin),</a:t>
            </a:r>
          </a:p>
          <a:p>
            <a:pPr lvl="2"/>
            <a:endParaRPr lang="en-US" sz="2000" dirty="0"/>
          </a:p>
          <a:p>
            <a:pPr lvl="2"/>
            <a:r>
              <a:rPr lang="en-US" sz="2000" dirty="0"/>
              <a:t>which rejected </a:t>
            </a:r>
            <a:r>
              <a:rPr lang="en-US" sz="2000" i="1" dirty="0"/>
              <a:t>Sutton et al. </a:t>
            </a:r>
            <a:r>
              <a:rPr lang="en-US" sz="2000" dirty="0"/>
              <a:t>before the ADAAA (Massachusetts), or</a:t>
            </a:r>
          </a:p>
          <a:p>
            <a:pPr lvl="2"/>
            <a:endParaRPr lang="en-US" sz="2000" dirty="0"/>
          </a:p>
          <a:p>
            <a:pPr lvl="2"/>
            <a:r>
              <a:rPr lang="en-US" sz="2000" dirty="0"/>
              <a:t>where courts just don’t refer to federal case law when interpreting the state statute, despite similarities with the ADA (Missouri, Iowa)</a:t>
            </a:r>
          </a:p>
        </p:txBody>
      </p:sp>
      <p:sp>
        <p:nvSpPr>
          <p:cNvPr id="2" name="Date Placeholder 1">
            <a:extLst>
              <a:ext uri="{FF2B5EF4-FFF2-40B4-BE49-F238E27FC236}">
                <a16:creationId xmlns:a16="http://schemas.microsoft.com/office/drawing/2014/main" id="{58320C38-A52B-EFAD-4FA4-970839A7BBB6}"/>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26C89482-9EF6-1972-A83F-ED1D39C066E6}"/>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C0D2E254-9923-C4AC-5591-EEDBDBC755BF}"/>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6326407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F51EF-CB6A-743D-D978-010B5F26490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9CB760B-6A10-58B5-9336-9B8E5A221404}"/>
              </a:ext>
            </a:extLst>
          </p:cNvPr>
          <p:cNvSpPr txBox="1"/>
          <p:nvPr/>
        </p:nvSpPr>
        <p:spPr>
          <a:xfrm>
            <a:off x="1088136" y="640561"/>
            <a:ext cx="10276412" cy="5632311"/>
          </a:xfrm>
          <a:prstGeom prst="rect">
            <a:avLst/>
          </a:prstGeom>
          <a:noFill/>
        </p:spPr>
        <p:txBody>
          <a:bodyPr wrap="square" rtlCol="0">
            <a:spAutoFit/>
          </a:bodyPr>
          <a:lstStyle/>
          <a:p>
            <a:r>
              <a:rPr lang="en-US" sz="2400" b="1" i="1" dirty="0"/>
              <a:t>Turner v. Norton Hospital</a:t>
            </a:r>
            <a:r>
              <a:rPr lang="en-US" sz="2400" b="1" dirty="0"/>
              <a:t>, 681 S.W. 26 (2023)</a:t>
            </a:r>
          </a:p>
          <a:p>
            <a:endParaRPr lang="en-US" sz="2400" dirty="0"/>
          </a:p>
          <a:p>
            <a:r>
              <a:rPr lang="en-US" sz="2400" dirty="0"/>
              <a:t>Former nurse employed by Norton in Louisville sought accommodation for cancer treatment, was eventually fired. She sued for disability discrimination under the KCRA. </a:t>
            </a:r>
          </a:p>
          <a:p>
            <a:endParaRPr lang="en-US" sz="2400" dirty="0"/>
          </a:p>
          <a:p>
            <a:pPr lvl="1"/>
            <a:r>
              <a:rPr lang="en-US" sz="2400" dirty="0"/>
              <a:t>Turner argued that her cancer qualified her as “disabled” under the ADAAA definitions because cancer interferes with “normal cell growth.”</a:t>
            </a:r>
          </a:p>
          <a:p>
            <a:endParaRPr lang="en-US" sz="2400" dirty="0"/>
          </a:p>
          <a:p>
            <a:r>
              <a:rPr lang="en-US" sz="2400" dirty="0"/>
              <a:t>Norton argued that under pre-ADAAA case law, cancer diagnosis by itself insufficient to prove disability, plaintiff must prove severe interference with major life activities. Cancer is not a presumptive disability, Turner failed to prove sufficient interference.</a:t>
            </a:r>
          </a:p>
          <a:p>
            <a:endParaRPr lang="en-US" sz="2400" dirty="0"/>
          </a:p>
        </p:txBody>
      </p:sp>
      <p:sp>
        <p:nvSpPr>
          <p:cNvPr id="3" name="Date Placeholder 2">
            <a:extLst>
              <a:ext uri="{FF2B5EF4-FFF2-40B4-BE49-F238E27FC236}">
                <a16:creationId xmlns:a16="http://schemas.microsoft.com/office/drawing/2014/main" id="{B3A8533A-35CB-D35B-9E98-FD9F5F949A08}"/>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C596953E-99C0-5EF0-DA50-03F13D9D5440}"/>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7F24143A-8302-73D2-D187-A4016DB46CA2}"/>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7764297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88136" y="640561"/>
            <a:ext cx="10276412" cy="3785652"/>
          </a:xfrm>
          <a:prstGeom prst="rect">
            <a:avLst/>
          </a:prstGeom>
          <a:noFill/>
        </p:spPr>
        <p:txBody>
          <a:bodyPr wrap="square" rtlCol="0">
            <a:spAutoFit/>
          </a:bodyPr>
          <a:lstStyle/>
          <a:p>
            <a:r>
              <a:rPr lang="en-US" sz="2400" b="1" i="1" dirty="0"/>
              <a:t>Turner v. Norton Hospital</a:t>
            </a:r>
            <a:r>
              <a:rPr lang="en-US" sz="2400" b="1" dirty="0"/>
              <a:t>, 681 S.W. 26 (2023)</a:t>
            </a:r>
          </a:p>
          <a:p>
            <a:endParaRPr lang="en-US" sz="2400" b="1" dirty="0"/>
          </a:p>
          <a:p>
            <a:endParaRPr lang="en-US" sz="2400" dirty="0"/>
          </a:p>
          <a:p>
            <a:endParaRPr lang="en-US" sz="2400" dirty="0"/>
          </a:p>
          <a:p>
            <a:r>
              <a:rPr lang="en-US" sz="2400" dirty="0"/>
              <a:t>The Kentucky Supreme Court granted review to answer the question:</a:t>
            </a:r>
          </a:p>
          <a:p>
            <a:endParaRPr lang="en-US" sz="2400" dirty="0"/>
          </a:p>
          <a:p>
            <a:pPr lvl="1"/>
            <a:r>
              <a:rPr lang="en-US" sz="2400" dirty="0"/>
              <a:t>Does the KCRA incorporate the amended ADA, </a:t>
            </a:r>
            <a:r>
              <a:rPr lang="en-US" sz="2400" i="1" dirty="0"/>
              <a:t>or</a:t>
            </a:r>
            <a:r>
              <a:rPr lang="en-US" sz="2400" dirty="0"/>
              <a:t> </a:t>
            </a:r>
          </a:p>
          <a:p>
            <a:pPr lvl="1"/>
            <a:r>
              <a:rPr lang="en-US" sz="2400" dirty="0"/>
              <a:t>is it bound to the former ADA (as interpreted in </a:t>
            </a:r>
            <a:r>
              <a:rPr lang="en-US" sz="2400" i="1" dirty="0"/>
              <a:t>Sutton</a:t>
            </a:r>
            <a:r>
              <a:rPr lang="en-US" sz="2400" dirty="0"/>
              <a:t> and </a:t>
            </a:r>
            <a:r>
              <a:rPr lang="en-US" sz="2400" i="1" dirty="0"/>
              <a:t>Toyota Motor</a:t>
            </a:r>
            <a:r>
              <a:rPr lang="en-US" sz="2400" dirty="0"/>
              <a:t>) until the KY General Assembly amends it identically?</a:t>
            </a:r>
          </a:p>
          <a:p>
            <a:endParaRPr lang="en-US" sz="2400" dirty="0"/>
          </a:p>
        </p:txBody>
      </p:sp>
      <p:sp>
        <p:nvSpPr>
          <p:cNvPr id="3" name="Date Placeholder 2">
            <a:extLst>
              <a:ext uri="{FF2B5EF4-FFF2-40B4-BE49-F238E27FC236}">
                <a16:creationId xmlns:a16="http://schemas.microsoft.com/office/drawing/2014/main" id="{51A4DD30-A19A-F77A-5B9A-D93F2A9EDD2D}"/>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CB87D23B-7237-A3FB-515C-CEEBFF497FFD}"/>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B7573C55-8C93-05CF-5EB6-08030ACF0C5E}"/>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2832302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86C536-C5A6-B54D-12ED-EF47CD6D527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D24FE3F-B217-19A3-938C-758B0609AAB4}"/>
              </a:ext>
            </a:extLst>
          </p:cNvPr>
          <p:cNvSpPr txBox="1"/>
          <p:nvPr/>
        </p:nvSpPr>
        <p:spPr>
          <a:xfrm>
            <a:off x="1088136" y="640561"/>
            <a:ext cx="10276412" cy="4893647"/>
          </a:xfrm>
          <a:prstGeom prst="rect">
            <a:avLst/>
          </a:prstGeom>
          <a:noFill/>
        </p:spPr>
        <p:txBody>
          <a:bodyPr wrap="square" rtlCol="0">
            <a:spAutoFit/>
          </a:bodyPr>
          <a:lstStyle/>
          <a:p>
            <a:r>
              <a:rPr lang="en-US" sz="2400" b="1" i="1" dirty="0"/>
              <a:t>Turner v. Norton Hospital</a:t>
            </a:r>
            <a:r>
              <a:rPr lang="en-US" sz="2400" b="1" dirty="0"/>
              <a:t>, 681 S.W. 26 (2023)</a:t>
            </a:r>
          </a:p>
          <a:p>
            <a:endParaRPr lang="en-US" sz="2400" dirty="0"/>
          </a:p>
          <a:p>
            <a:r>
              <a:rPr lang="en-US" sz="2400" dirty="0"/>
              <a:t>The Kentucky Supreme Court granted review to answer the question:</a:t>
            </a:r>
          </a:p>
          <a:p>
            <a:endParaRPr lang="en-US" sz="2400" dirty="0"/>
          </a:p>
          <a:p>
            <a:pPr lvl="1"/>
            <a:r>
              <a:rPr lang="en-US" sz="2400" dirty="0"/>
              <a:t>Does the KCRA incorporate the amended ADA, </a:t>
            </a:r>
            <a:r>
              <a:rPr lang="en-US" sz="2400" i="1" dirty="0"/>
              <a:t>or</a:t>
            </a:r>
            <a:r>
              <a:rPr lang="en-US" sz="2400" dirty="0"/>
              <a:t> </a:t>
            </a:r>
          </a:p>
          <a:p>
            <a:pPr lvl="1"/>
            <a:r>
              <a:rPr lang="en-US" sz="2400" dirty="0"/>
              <a:t>is it bound to the former ADA (as interpreted in </a:t>
            </a:r>
            <a:r>
              <a:rPr lang="en-US" sz="2400" i="1" dirty="0"/>
              <a:t>Sutton</a:t>
            </a:r>
            <a:r>
              <a:rPr lang="en-US" sz="2400" dirty="0"/>
              <a:t> and </a:t>
            </a:r>
            <a:r>
              <a:rPr lang="en-US" sz="2400" i="1" dirty="0"/>
              <a:t>Toyota Motor</a:t>
            </a:r>
            <a:r>
              <a:rPr lang="en-US" sz="2400" dirty="0"/>
              <a:t>) until the KY General Assembly amends it identically?</a:t>
            </a:r>
          </a:p>
          <a:p>
            <a:endParaRPr lang="en-US" sz="2400" dirty="0"/>
          </a:p>
          <a:p>
            <a:r>
              <a:rPr lang="en-US" sz="2400" dirty="0"/>
              <a:t>The answer:</a:t>
            </a:r>
          </a:p>
          <a:p>
            <a:endParaRPr lang="en-US" sz="2400" dirty="0"/>
          </a:p>
          <a:p>
            <a:pPr lvl="1"/>
            <a:r>
              <a:rPr lang="en-US" sz="2400" dirty="0"/>
              <a:t>Still bound to the former ADA (and the abrogated Supreme Court cases interpreting it) until the KY General Assembly amends the KCRA to say otherwise.</a:t>
            </a:r>
          </a:p>
        </p:txBody>
      </p:sp>
      <p:sp>
        <p:nvSpPr>
          <p:cNvPr id="3" name="Date Placeholder 2">
            <a:extLst>
              <a:ext uri="{FF2B5EF4-FFF2-40B4-BE49-F238E27FC236}">
                <a16:creationId xmlns:a16="http://schemas.microsoft.com/office/drawing/2014/main" id="{AF335212-3071-D3B4-07CD-4DAB28B5D7CC}"/>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C0860D9B-80B5-14CD-82EC-19BC9FA854BD}"/>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522695E5-1A9E-5F95-EE1A-50CAB962E358}"/>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2501255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11191-2AC7-E388-A1C6-52F53E12E1F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341548B-807D-17AF-78EF-A38F0BBD1623}"/>
              </a:ext>
            </a:extLst>
          </p:cNvPr>
          <p:cNvSpPr txBox="1"/>
          <p:nvPr/>
        </p:nvSpPr>
        <p:spPr>
          <a:xfrm>
            <a:off x="1088136" y="640561"/>
            <a:ext cx="10276412" cy="5262979"/>
          </a:xfrm>
          <a:prstGeom prst="rect">
            <a:avLst/>
          </a:prstGeom>
          <a:noFill/>
        </p:spPr>
        <p:txBody>
          <a:bodyPr wrap="square" rtlCol="0">
            <a:spAutoFit/>
          </a:bodyPr>
          <a:lstStyle/>
          <a:p>
            <a:r>
              <a:rPr lang="en-US" sz="2400" b="1" i="1" dirty="0"/>
              <a:t>Turner v. Norton Hospital</a:t>
            </a:r>
            <a:r>
              <a:rPr lang="en-US" sz="2400" b="1" dirty="0"/>
              <a:t>, 681 S.W. 26 (2023)</a:t>
            </a:r>
          </a:p>
          <a:p>
            <a:endParaRPr lang="en-US" sz="2400" dirty="0"/>
          </a:p>
          <a:p>
            <a:r>
              <a:rPr lang="en-US" sz="2400" dirty="0"/>
              <a:t>Holdings:</a:t>
            </a:r>
          </a:p>
          <a:p>
            <a:endParaRPr lang="en-US" sz="2400" dirty="0"/>
          </a:p>
          <a:p>
            <a:r>
              <a:rPr lang="en-US" sz="2400" dirty="0"/>
              <a:t>Turner did not prove sufficient interference with her major life activities (under </a:t>
            </a:r>
            <a:r>
              <a:rPr lang="en-US" sz="2400" i="1" dirty="0"/>
              <a:t>Sutton</a:t>
            </a:r>
            <a:r>
              <a:rPr lang="en-US" sz="2400" dirty="0"/>
              <a:t> standard) because “she suffered only minor episodes of nausea, fatigue, hot flashes, and fleeting moments of short-term memory loss” and her impairment was “negligibly severe.”</a:t>
            </a:r>
          </a:p>
          <a:p>
            <a:endParaRPr lang="en-US" sz="2400" dirty="0"/>
          </a:p>
          <a:p>
            <a:r>
              <a:rPr lang="en-US" sz="2400" dirty="0"/>
              <a:t>In the alternative, proving cancer is a disability under ADAAA (as an interference with the major life activity of “normal cell growth”) requires expert testimony, which Turner did not produce.</a:t>
            </a:r>
          </a:p>
          <a:p>
            <a:endParaRPr lang="en-US" sz="2400" dirty="0"/>
          </a:p>
          <a:p>
            <a:r>
              <a:rPr lang="en-US" sz="2400" dirty="0"/>
              <a:t>(Jury’s award of $1 million reversed.)</a:t>
            </a:r>
          </a:p>
        </p:txBody>
      </p:sp>
      <p:sp>
        <p:nvSpPr>
          <p:cNvPr id="3" name="Date Placeholder 2">
            <a:extLst>
              <a:ext uri="{FF2B5EF4-FFF2-40B4-BE49-F238E27FC236}">
                <a16:creationId xmlns:a16="http://schemas.microsoft.com/office/drawing/2014/main" id="{A4E55CA7-CCF5-EC4F-F53B-E1E1E2272624}"/>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C8427B86-0E76-2DB6-6B59-5829CAA326F2}"/>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80CEA144-5BFD-06CD-DDF5-9F5C8E982E66}"/>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7817342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D1D5D-9DA4-A7EF-252D-502B8E42D97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0A49D18-A45D-053F-D1E4-B30FC4AAF352}"/>
              </a:ext>
            </a:extLst>
          </p:cNvPr>
          <p:cNvSpPr txBox="1"/>
          <p:nvPr/>
        </p:nvSpPr>
        <p:spPr>
          <a:xfrm>
            <a:off x="1088136" y="640561"/>
            <a:ext cx="10276412" cy="4524315"/>
          </a:xfrm>
          <a:prstGeom prst="rect">
            <a:avLst/>
          </a:prstGeom>
          <a:noFill/>
        </p:spPr>
        <p:txBody>
          <a:bodyPr wrap="square" rtlCol="0">
            <a:spAutoFit/>
          </a:bodyPr>
          <a:lstStyle/>
          <a:p>
            <a:r>
              <a:rPr lang="en-US" sz="2400" b="1" i="1" dirty="0"/>
              <a:t>Turner v. Norton Hospital</a:t>
            </a:r>
            <a:r>
              <a:rPr lang="en-US" sz="2400" b="1" dirty="0"/>
              <a:t>, 681 S.W. 26 (2023)</a:t>
            </a:r>
          </a:p>
          <a:p>
            <a:endParaRPr lang="en-US" sz="2400" dirty="0"/>
          </a:p>
          <a:p>
            <a:endParaRPr lang="en-US" sz="2400" dirty="0"/>
          </a:p>
          <a:p>
            <a:r>
              <a:rPr lang="en-US" sz="2400" dirty="0"/>
              <a:t>“Regarded as”</a:t>
            </a:r>
          </a:p>
          <a:p>
            <a:endParaRPr lang="en-US" sz="2400" dirty="0"/>
          </a:p>
          <a:p>
            <a:r>
              <a:rPr lang="en-US" sz="2400" dirty="0"/>
              <a:t>Because the issue was not preserved in </a:t>
            </a:r>
            <a:r>
              <a:rPr lang="en-US" sz="2400" i="1" dirty="0"/>
              <a:t>Turner</a:t>
            </a:r>
            <a:r>
              <a:rPr lang="en-US" sz="2400" dirty="0"/>
              <a:t>, SCOKY declined to decide whether the ADAAA had any effect on the KCRA’s “regarded as” definition.</a:t>
            </a:r>
          </a:p>
          <a:p>
            <a:endParaRPr lang="en-US" sz="2400" dirty="0"/>
          </a:p>
          <a:p>
            <a:r>
              <a:rPr lang="en-US" sz="2400" dirty="0"/>
              <a:t>So, the KCRA “regarded as” definition effectively remains subject to pre-ADAAA case law as well, a standard which is more difficult for plaintiffs to satisfy.</a:t>
            </a:r>
          </a:p>
        </p:txBody>
      </p:sp>
      <p:sp>
        <p:nvSpPr>
          <p:cNvPr id="3" name="Date Placeholder 2">
            <a:extLst>
              <a:ext uri="{FF2B5EF4-FFF2-40B4-BE49-F238E27FC236}">
                <a16:creationId xmlns:a16="http://schemas.microsoft.com/office/drawing/2014/main" id="{6E7C188A-BCD8-6EAD-6A48-CC6CCBAEF11A}"/>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971B04F6-E8AE-73EC-289E-CD6F8C3B05FF}"/>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C388E440-2D48-C606-8E5E-BDC76B92D5AD}"/>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0567818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1DBC86-8C8B-F95C-FA5F-0E8966E30C7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2C580CA-9989-E585-0B8A-76ACD37C0150}"/>
              </a:ext>
            </a:extLst>
          </p:cNvPr>
          <p:cNvSpPr txBox="1"/>
          <p:nvPr/>
        </p:nvSpPr>
        <p:spPr>
          <a:xfrm>
            <a:off x="1088136" y="640561"/>
            <a:ext cx="10276412" cy="4955203"/>
          </a:xfrm>
          <a:prstGeom prst="rect">
            <a:avLst/>
          </a:prstGeom>
          <a:noFill/>
        </p:spPr>
        <p:txBody>
          <a:bodyPr wrap="square" rtlCol="0">
            <a:spAutoFit/>
          </a:bodyPr>
          <a:lstStyle/>
          <a:p>
            <a:r>
              <a:rPr lang="en-US" sz="2800" b="1" dirty="0"/>
              <a:t>Accommodating Disabled Employees</a:t>
            </a:r>
          </a:p>
          <a:p>
            <a:endParaRPr lang="en-US" sz="2400" dirty="0"/>
          </a:p>
          <a:p>
            <a:endParaRPr lang="en-US" sz="2400" dirty="0"/>
          </a:p>
          <a:p>
            <a:r>
              <a:rPr lang="en-US" sz="2400" dirty="0"/>
              <a:t>Disabled employees may also sue for “failure to accommodate”</a:t>
            </a:r>
          </a:p>
          <a:p>
            <a:endParaRPr lang="en-US" sz="2400" dirty="0"/>
          </a:p>
          <a:p>
            <a:r>
              <a:rPr lang="en-US" sz="2400" dirty="0"/>
              <a:t>Must prove:</a:t>
            </a:r>
          </a:p>
          <a:p>
            <a:endParaRPr lang="en-US" sz="2400" dirty="0"/>
          </a:p>
          <a:p>
            <a:pPr marL="342900" indent="-342900">
              <a:buFont typeface="Arial" panose="020B0604020202020204" pitchFamily="34" charset="0"/>
              <a:buChar char="•"/>
            </a:pPr>
            <a:r>
              <a:rPr lang="en-US" sz="2400" dirty="0"/>
              <a:t>Had a qualifying disability (no “regarded as” claims for FTA)</a:t>
            </a:r>
          </a:p>
          <a:p>
            <a:pPr marL="342900" indent="-342900">
              <a:buFont typeface="Arial" panose="020B0604020202020204" pitchFamily="34" charset="0"/>
              <a:buChar char="•"/>
            </a:pPr>
            <a:r>
              <a:rPr lang="en-US" sz="2400" dirty="0"/>
              <a:t>Could preform essential job duties w/ or w/o a reasonable accommodation</a:t>
            </a:r>
          </a:p>
          <a:p>
            <a:pPr marL="342900" indent="-342900">
              <a:buFont typeface="Arial" panose="020B0604020202020204" pitchFamily="34" charset="0"/>
              <a:buChar char="•"/>
            </a:pPr>
            <a:r>
              <a:rPr lang="en-US" sz="2400" dirty="0"/>
              <a:t>Employer knew they were disabled</a:t>
            </a:r>
          </a:p>
          <a:p>
            <a:pPr marL="342900" indent="-342900">
              <a:buFont typeface="Arial" panose="020B0604020202020204" pitchFamily="34" charset="0"/>
              <a:buChar char="•"/>
            </a:pPr>
            <a:r>
              <a:rPr lang="en-US" sz="2400" dirty="0"/>
              <a:t>Accommodation was requested</a:t>
            </a:r>
          </a:p>
          <a:p>
            <a:pPr marL="342900" indent="-342900">
              <a:buFont typeface="Arial" panose="020B0604020202020204" pitchFamily="34" charset="0"/>
              <a:buChar char="•"/>
            </a:pPr>
            <a:r>
              <a:rPr lang="en-US" sz="2400" dirty="0"/>
              <a:t>Employer failed to provide the accommodation</a:t>
            </a:r>
          </a:p>
        </p:txBody>
      </p:sp>
      <p:sp>
        <p:nvSpPr>
          <p:cNvPr id="3" name="Date Placeholder 2">
            <a:extLst>
              <a:ext uri="{FF2B5EF4-FFF2-40B4-BE49-F238E27FC236}">
                <a16:creationId xmlns:a16="http://schemas.microsoft.com/office/drawing/2014/main" id="{DBB24908-CEAB-37E5-75CC-01D521948A8B}"/>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B02F119F-9DFA-D620-89DA-21FA54689275}"/>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0CA85742-38AE-8A6C-F770-28C018A6370C}"/>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1478263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21501-F52D-73D3-4ABB-D09AB4FFF4D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DF77950-54F1-95D4-ED6A-B171B4D9FC4C}"/>
              </a:ext>
            </a:extLst>
          </p:cNvPr>
          <p:cNvSpPr txBox="1"/>
          <p:nvPr/>
        </p:nvSpPr>
        <p:spPr>
          <a:xfrm>
            <a:off x="774192" y="536448"/>
            <a:ext cx="10521696" cy="4462760"/>
          </a:xfrm>
          <a:prstGeom prst="rect">
            <a:avLst/>
          </a:prstGeom>
          <a:noFill/>
        </p:spPr>
        <p:txBody>
          <a:bodyPr wrap="square" rtlCol="0">
            <a:spAutoFit/>
          </a:bodyPr>
          <a:lstStyle/>
          <a:p>
            <a:r>
              <a:rPr lang="en-US" sz="3200" b="1" dirty="0"/>
              <a:t>The Kentucky Civil Rights Act</a:t>
            </a:r>
          </a:p>
          <a:p>
            <a:endParaRPr lang="en-US" dirty="0"/>
          </a:p>
          <a:p>
            <a:endParaRPr lang="en-US" dirty="0"/>
          </a:p>
          <a:p>
            <a:r>
              <a:rPr lang="en-US" sz="2400" dirty="0"/>
              <a:t>Disability Discrimination in Employment</a:t>
            </a:r>
          </a:p>
          <a:p>
            <a:endParaRPr lang="en-US" sz="2400" dirty="0"/>
          </a:p>
          <a:p>
            <a:r>
              <a:rPr lang="en-US" sz="2400" dirty="0"/>
              <a:t>The KCRA prohibits both </a:t>
            </a:r>
          </a:p>
          <a:p>
            <a:endParaRPr lang="en-US" sz="2400" dirty="0"/>
          </a:p>
          <a:p>
            <a:pPr marL="457200" indent="-457200">
              <a:buAutoNum type="arabicParenBoth"/>
            </a:pPr>
            <a:r>
              <a:rPr lang="en-US" sz="2400" dirty="0"/>
              <a:t>discriminatory adverse actions (termination, suspension, etc.) against employees on the basis of a qualifying disability, and </a:t>
            </a:r>
          </a:p>
          <a:p>
            <a:pPr marL="457200" indent="-457200">
              <a:buAutoNum type="arabicParenBoth"/>
            </a:pPr>
            <a:endParaRPr lang="en-US" sz="2400" dirty="0"/>
          </a:p>
          <a:p>
            <a:pPr marL="457200" indent="-457200">
              <a:buAutoNum type="arabicParenBoth"/>
            </a:pPr>
            <a:r>
              <a:rPr lang="en-US" sz="2400" dirty="0"/>
              <a:t>the failure to make reasonable accommodations to employees with qualifying disabilities.</a:t>
            </a:r>
          </a:p>
        </p:txBody>
      </p:sp>
      <p:sp>
        <p:nvSpPr>
          <p:cNvPr id="3" name="Date Placeholder 2">
            <a:extLst>
              <a:ext uri="{FF2B5EF4-FFF2-40B4-BE49-F238E27FC236}">
                <a16:creationId xmlns:a16="http://schemas.microsoft.com/office/drawing/2014/main" id="{57D12C8D-93F6-9BA2-AADA-B80212F17FC2}"/>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D43841C6-BD13-2C60-D221-D16D3F572C55}"/>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12B76EB9-9C49-A318-96E7-C1796FC67115}"/>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63435277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643273-6EE3-DC15-D0B3-14BE29C889A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7AC0C8E-1511-3890-AA71-0466F555C079}"/>
              </a:ext>
            </a:extLst>
          </p:cNvPr>
          <p:cNvSpPr txBox="1"/>
          <p:nvPr/>
        </p:nvSpPr>
        <p:spPr>
          <a:xfrm>
            <a:off x="1088136" y="640561"/>
            <a:ext cx="10276412" cy="5262979"/>
          </a:xfrm>
          <a:prstGeom prst="rect">
            <a:avLst/>
          </a:prstGeom>
          <a:noFill/>
        </p:spPr>
        <p:txBody>
          <a:bodyPr wrap="square" rtlCol="0">
            <a:spAutoFit/>
          </a:bodyPr>
          <a:lstStyle/>
          <a:p>
            <a:r>
              <a:rPr lang="en-US" sz="2400" b="1" dirty="0"/>
              <a:t>Failure to Accommodate</a:t>
            </a:r>
          </a:p>
          <a:p>
            <a:endParaRPr lang="en-US" sz="2400" dirty="0"/>
          </a:p>
          <a:p>
            <a:r>
              <a:rPr lang="en-US" sz="2400" dirty="0"/>
              <a:t>Once employee makes accommodation request, employer must engage in an “interactive process” to determine:</a:t>
            </a:r>
          </a:p>
          <a:p>
            <a:endParaRPr lang="en-US" sz="2400" dirty="0"/>
          </a:p>
          <a:p>
            <a:pPr marL="342900" indent="-342900">
              <a:buFont typeface="Arial" panose="020B0604020202020204" pitchFamily="34" charset="0"/>
              <a:buChar char="•"/>
            </a:pPr>
            <a:r>
              <a:rPr lang="en-US" sz="2400" dirty="0"/>
              <a:t>Whether the requested accommodation is reasonable, or</a:t>
            </a:r>
          </a:p>
          <a:p>
            <a:pPr marL="342900" indent="-342900">
              <a:buFont typeface="Arial" panose="020B0604020202020204" pitchFamily="34" charset="0"/>
              <a:buChar char="•"/>
            </a:pPr>
            <a:r>
              <a:rPr lang="en-US" sz="2400" dirty="0"/>
              <a:t>Whether an alternative accommodation can be found</a:t>
            </a:r>
          </a:p>
          <a:p>
            <a:endParaRPr lang="en-US" sz="2400" dirty="0"/>
          </a:p>
          <a:p>
            <a:endParaRPr lang="en-US" sz="2400" dirty="0"/>
          </a:p>
          <a:p>
            <a:r>
              <a:rPr lang="en-US" sz="2400" dirty="0"/>
              <a:t>Neither party may obstruct the process or fail to act in good faith</a:t>
            </a:r>
          </a:p>
          <a:p>
            <a:endParaRPr lang="en-US" sz="2400" dirty="0"/>
          </a:p>
          <a:p>
            <a:pPr lvl="1"/>
            <a:r>
              <a:rPr lang="en-US" sz="2400" dirty="0"/>
              <a:t>Employer acts in good faith when: meets with employee, engages in discussion, and/or suggests other possible positions or accommodations</a:t>
            </a:r>
          </a:p>
        </p:txBody>
      </p:sp>
      <p:sp>
        <p:nvSpPr>
          <p:cNvPr id="3" name="Date Placeholder 2">
            <a:extLst>
              <a:ext uri="{FF2B5EF4-FFF2-40B4-BE49-F238E27FC236}">
                <a16:creationId xmlns:a16="http://schemas.microsoft.com/office/drawing/2014/main" id="{4C77AA3E-E099-ACBE-82BD-B2E79C3B20AE}"/>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A5037618-BC41-84B4-8438-AF343F64EC33}"/>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CDB4B99D-44C8-21D4-D9A5-7A2DF70C9491}"/>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4347321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92155-06F6-4BD9-99FD-9EDE9B30FEA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E46565F-70D4-C1F4-29EE-E2894E1DF784}"/>
              </a:ext>
            </a:extLst>
          </p:cNvPr>
          <p:cNvSpPr txBox="1"/>
          <p:nvPr/>
        </p:nvSpPr>
        <p:spPr>
          <a:xfrm>
            <a:off x="1088136" y="640561"/>
            <a:ext cx="10276412" cy="4524315"/>
          </a:xfrm>
          <a:prstGeom prst="rect">
            <a:avLst/>
          </a:prstGeom>
          <a:noFill/>
        </p:spPr>
        <p:txBody>
          <a:bodyPr wrap="square" rtlCol="0">
            <a:spAutoFit/>
          </a:bodyPr>
          <a:lstStyle/>
          <a:p>
            <a:r>
              <a:rPr lang="en-US" sz="2400" b="1" dirty="0"/>
              <a:t>Failure to Accommodate</a:t>
            </a:r>
          </a:p>
          <a:p>
            <a:endParaRPr lang="en-US" sz="2400" dirty="0"/>
          </a:p>
          <a:p>
            <a:endParaRPr lang="en-US" sz="2400" dirty="0"/>
          </a:p>
          <a:p>
            <a:r>
              <a:rPr lang="en-US" sz="2400" dirty="0"/>
              <a:t>Employers may request employees submit to medical examinations as part of interactive process when “consistent with business necessity.”</a:t>
            </a:r>
          </a:p>
          <a:p>
            <a:endParaRPr lang="en-US" sz="2400" dirty="0"/>
          </a:p>
          <a:p>
            <a:pPr lvl="1"/>
            <a:r>
              <a:rPr lang="en-US" sz="2400" dirty="0"/>
              <a:t>Medical examinations are consistent with business necessity if in response to accommodation requests or when the employee’s ability to perform an essential job function might be impaired.</a:t>
            </a:r>
          </a:p>
          <a:p>
            <a:endParaRPr lang="en-US" sz="2400" dirty="0"/>
          </a:p>
          <a:p>
            <a:r>
              <a:rPr lang="en-US" sz="2400" dirty="0"/>
              <a:t>Whether a job function is “essential” is fact-dependent and varies from job-to-job. It is the employer’s burden to prove.</a:t>
            </a:r>
          </a:p>
        </p:txBody>
      </p:sp>
      <p:sp>
        <p:nvSpPr>
          <p:cNvPr id="3" name="Date Placeholder 2">
            <a:extLst>
              <a:ext uri="{FF2B5EF4-FFF2-40B4-BE49-F238E27FC236}">
                <a16:creationId xmlns:a16="http://schemas.microsoft.com/office/drawing/2014/main" id="{1AB1169B-1602-F800-80DD-37E78CACBDFE}"/>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9B343B99-9E5E-40AF-D39D-B1298E340749}"/>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21612CD2-1355-3D9F-7B70-036527B065FB}"/>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685758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7B359-A8A8-CA5D-30D7-20D2BD04B12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89202AC-7671-5267-BFDB-4DA59A388CB0}"/>
              </a:ext>
            </a:extLst>
          </p:cNvPr>
          <p:cNvSpPr txBox="1"/>
          <p:nvPr/>
        </p:nvSpPr>
        <p:spPr>
          <a:xfrm>
            <a:off x="1088136" y="640561"/>
            <a:ext cx="10276412" cy="4524315"/>
          </a:xfrm>
          <a:prstGeom prst="rect">
            <a:avLst/>
          </a:prstGeom>
          <a:noFill/>
        </p:spPr>
        <p:txBody>
          <a:bodyPr wrap="square" rtlCol="0">
            <a:spAutoFit/>
          </a:bodyPr>
          <a:lstStyle/>
          <a:p>
            <a:r>
              <a:rPr lang="en-US" sz="2400" b="1" dirty="0"/>
              <a:t>Failure to Accommodate</a:t>
            </a:r>
          </a:p>
          <a:p>
            <a:endParaRPr lang="en-US" sz="2400" dirty="0"/>
          </a:p>
          <a:p>
            <a:endParaRPr lang="en-US" sz="2400" dirty="0"/>
          </a:p>
          <a:p>
            <a:r>
              <a:rPr lang="en-US" sz="2400" dirty="0"/>
              <a:t>Requested accommodations must be “objective reasonable”</a:t>
            </a:r>
          </a:p>
          <a:p>
            <a:endParaRPr lang="en-US" sz="2400" dirty="0"/>
          </a:p>
          <a:p>
            <a:pPr lvl="1"/>
            <a:r>
              <a:rPr lang="en-US" sz="2400" dirty="0"/>
              <a:t>Open-ended or indefinite requests, requests for permanent accommodations, or requests for absences or relief from essential duties may not be objectively reasonable. </a:t>
            </a:r>
          </a:p>
          <a:p>
            <a:endParaRPr lang="en-US" sz="2400" dirty="0"/>
          </a:p>
          <a:p>
            <a:r>
              <a:rPr lang="en-US" sz="2400" dirty="0"/>
              <a:t>Employees are not entitled to their requested or preferred accommodation if another can be provided. If offered a reasonable accommodation, employees must accept it.</a:t>
            </a:r>
          </a:p>
        </p:txBody>
      </p:sp>
      <p:sp>
        <p:nvSpPr>
          <p:cNvPr id="3" name="Date Placeholder 2">
            <a:extLst>
              <a:ext uri="{FF2B5EF4-FFF2-40B4-BE49-F238E27FC236}">
                <a16:creationId xmlns:a16="http://schemas.microsoft.com/office/drawing/2014/main" id="{3332C526-7332-9F67-E198-754310B91FC4}"/>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4F53306E-8718-7395-D3DC-22D3E93A63DC}"/>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E6177868-E4EF-A474-16B4-960F2956DE59}"/>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2449505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1DEC8-A9E4-FD06-9FCA-C31FD13B572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9B5EEC5-F0EE-48FF-7F77-ABFAA6B2138C}"/>
              </a:ext>
            </a:extLst>
          </p:cNvPr>
          <p:cNvSpPr txBox="1"/>
          <p:nvPr/>
        </p:nvSpPr>
        <p:spPr>
          <a:xfrm>
            <a:off x="1088136" y="640561"/>
            <a:ext cx="10276412" cy="4893647"/>
          </a:xfrm>
          <a:prstGeom prst="rect">
            <a:avLst/>
          </a:prstGeom>
          <a:noFill/>
        </p:spPr>
        <p:txBody>
          <a:bodyPr wrap="square" rtlCol="0">
            <a:spAutoFit/>
          </a:bodyPr>
          <a:lstStyle/>
          <a:p>
            <a:r>
              <a:rPr lang="en-US" sz="2400" b="1" dirty="0"/>
              <a:t>Failure to Accommodate</a:t>
            </a:r>
          </a:p>
          <a:p>
            <a:endParaRPr lang="en-US" sz="2400" dirty="0"/>
          </a:p>
          <a:p>
            <a:endParaRPr lang="en-US" sz="2400" dirty="0"/>
          </a:p>
          <a:p>
            <a:r>
              <a:rPr lang="en-US" sz="2400" dirty="0"/>
              <a:t>KCRA 344.030(6)(a) offers examples of possible accommodations:</a:t>
            </a:r>
          </a:p>
          <a:p>
            <a:endParaRPr lang="en-US" sz="2400" dirty="0"/>
          </a:p>
          <a:p>
            <a:r>
              <a:rPr lang="en-US" sz="2400" dirty="0"/>
              <a:t>“Reasonable accommodation” … [m]</a:t>
            </a:r>
            <a:r>
              <a:rPr lang="en-US" sz="2400" dirty="0" err="1"/>
              <a:t>eans</a:t>
            </a:r>
            <a:r>
              <a:rPr lang="en-US" sz="2400" dirty="0"/>
              <a:t> making existing facilities used by employees readily accessible to and usable by individuals with disabilities, job restructuring, part-time or modified work schedules, reassignment to a vacant position, acquisition or modification of equipment or devices, appropriate adjustment or modifications of examinations, training materials or policies, the provision of qualified readers or interpreters, and other similar accommodations for individuals with disabilities.</a:t>
            </a:r>
          </a:p>
        </p:txBody>
      </p:sp>
      <p:sp>
        <p:nvSpPr>
          <p:cNvPr id="3" name="Date Placeholder 2">
            <a:extLst>
              <a:ext uri="{FF2B5EF4-FFF2-40B4-BE49-F238E27FC236}">
                <a16:creationId xmlns:a16="http://schemas.microsoft.com/office/drawing/2014/main" id="{43D1EB74-38A5-335F-6284-97165FDC4423}"/>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204D1C4A-E25C-B565-9F1F-637F6644BDA8}"/>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6BFB48AD-3541-AAAC-74BB-E93B9CE99759}"/>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7955796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536FF-27C4-104B-A463-C04ABA728EA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02458DB-0A47-1120-40AF-B0533C506750}"/>
              </a:ext>
            </a:extLst>
          </p:cNvPr>
          <p:cNvSpPr txBox="1"/>
          <p:nvPr/>
        </p:nvSpPr>
        <p:spPr>
          <a:xfrm>
            <a:off x="1115568" y="640561"/>
            <a:ext cx="10276412" cy="5386090"/>
          </a:xfrm>
          <a:prstGeom prst="rect">
            <a:avLst/>
          </a:prstGeom>
          <a:noFill/>
        </p:spPr>
        <p:txBody>
          <a:bodyPr wrap="square" rtlCol="0">
            <a:spAutoFit/>
          </a:bodyPr>
          <a:lstStyle/>
          <a:p>
            <a:r>
              <a:rPr lang="en-US" sz="3200" b="1" dirty="0"/>
              <a:t>Q&amp;A</a:t>
            </a:r>
          </a:p>
          <a:p>
            <a:endParaRPr lang="en-US" sz="2400" dirty="0"/>
          </a:p>
          <a:p>
            <a:endParaRPr lang="en-US" sz="2400" dirty="0"/>
          </a:p>
          <a:p>
            <a:r>
              <a:rPr lang="en-US" sz="2400" dirty="0"/>
              <a:t>What questions do you have?</a:t>
            </a:r>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a:p>
            <a:endParaRPr lang="en-US" sz="2400" dirty="0"/>
          </a:p>
        </p:txBody>
      </p:sp>
      <p:sp>
        <p:nvSpPr>
          <p:cNvPr id="3" name="Date Placeholder 2">
            <a:extLst>
              <a:ext uri="{FF2B5EF4-FFF2-40B4-BE49-F238E27FC236}">
                <a16:creationId xmlns:a16="http://schemas.microsoft.com/office/drawing/2014/main" id="{8D56070B-AA37-6FD1-A735-0A9E077DF978}"/>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CBED37E4-BF44-0806-C29D-0F64450DED74}"/>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C5B9C734-9E23-924C-7A95-C66CDE4878B5}"/>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10849464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139A126-FA2B-9BAC-866F-850A38B7831B}"/>
            </a:ext>
          </a:extLst>
        </p:cNvPr>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4411EEC1-07F4-A5B3-7A1E-E02B656E4916}"/>
              </a:ext>
            </a:extLst>
          </p:cNvPr>
          <p:cNvSpPr txBox="1"/>
          <p:nvPr/>
        </p:nvSpPr>
        <p:spPr>
          <a:xfrm>
            <a:off x="598665" y="1564483"/>
            <a:ext cx="5831011" cy="3729034"/>
          </a:xfrm>
          <a:prstGeom prst="rect">
            <a:avLst/>
          </a:prstGeom>
        </p:spPr>
        <p:txBody>
          <a:bodyPr vert="horz" lIns="91440" tIns="45720" rIns="91440" bIns="45720" rtlCol="0">
            <a:normAutofit fontScale="92500" lnSpcReduction="10000"/>
          </a:bodyPr>
          <a:lstStyle/>
          <a:p>
            <a:pPr>
              <a:lnSpc>
                <a:spcPct val="90000"/>
              </a:lnSpc>
              <a:spcAft>
                <a:spcPts val="600"/>
              </a:spcAft>
            </a:pPr>
            <a:r>
              <a:rPr lang="en-US" sz="2000" b="1" dirty="0"/>
              <a:t>Handout materials are excerpted from:</a:t>
            </a:r>
          </a:p>
          <a:p>
            <a:pPr>
              <a:lnSpc>
                <a:spcPct val="90000"/>
              </a:lnSpc>
              <a:spcAft>
                <a:spcPts val="600"/>
              </a:spcAft>
            </a:pPr>
            <a:endParaRPr lang="en-US" sz="2000" b="1" dirty="0"/>
          </a:p>
          <a:p>
            <a:pPr>
              <a:lnSpc>
                <a:spcPct val="90000"/>
              </a:lnSpc>
              <a:spcAft>
                <a:spcPts val="600"/>
              </a:spcAft>
            </a:pPr>
            <a:endParaRPr lang="en-US" sz="2000" b="1" dirty="0"/>
          </a:p>
          <a:p>
            <a:pPr indent="-228600">
              <a:lnSpc>
                <a:spcPct val="90000"/>
              </a:lnSpc>
              <a:spcAft>
                <a:spcPts val="600"/>
              </a:spcAft>
              <a:buFont typeface="Arial" panose="020B0604020202020204" pitchFamily="34" charset="0"/>
              <a:buChar char="•"/>
            </a:pPr>
            <a:endParaRPr lang="en-US" sz="2000" b="1" dirty="0"/>
          </a:p>
          <a:p>
            <a:pPr>
              <a:lnSpc>
                <a:spcPct val="90000"/>
              </a:lnSpc>
              <a:spcAft>
                <a:spcPts val="600"/>
              </a:spcAft>
            </a:pPr>
            <a:r>
              <a:rPr lang="en-US" sz="2800" b="1" dirty="0"/>
              <a:t>Kentucky Labor and Employment Law </a:t>
            </a:r>
          </a:p>
          <a:p>
            <a:pPr>
              <a:lnSpc>
                <a:spcPct val="90000"/>
              </a:lnSpc>
              <a:spcAft>
                <a:spcPts val="600"/>
              </a:spcAft>
            </a:pPr>
            <a:r>
              <a:rPr lang="en-US" sz="2000" b="1" dirty="0"/>
              <a:t>(LexisNexis 2026)</a:t>
            </a:r>
          </a:p>
          <a:p>
            <a:pPr indent="-228600">
              <a:lnSpc>
                <a:spcPct val="90000"/>
              </a:lnSpc>
              <a:spcAft>
                <a:spcPts val="600"/>
              </a:spcAft>
              <a:buFont typeface="Arial" panose="020B0604020202020204" pitchFamily="34" charset="0"/>
              <a:buChar char="•"/>
            </a:pPr>
            <a:endParaRPr lang="en-US" sz="2000" dirty="0"/>
          </a:p>
          <a:p>
            <a:pPr lvl="1">
              <a:lnSpc>
                <a:spcPct val="90000"/>
              </a:lnSpc>
              <a:spcAft>
                <a:spcPts val="600"/>
              </a:spcAft>
            </a:pPr>
            <a:r>
              <a:rPr lang="en-US" sz="2000" dirty="0"/>
              <a:t>Ariana Levinson</a:t>
            </a:r>
          </a:p>
          <a:p>
            <a:pPr lvl="1">
              <a:lnSpc>
                <a:spcPct val="90000"/>
              </a:lnSpc>
              <a:spcAft>
                <a:spcPts val="600"/>
              </a:spcAft>
            </a:pPr>
            <a:r>
              <a:rPr lang="en-US" sz="2000" dirty="0"/>
              <a:t>L. Joe Dunman</a:t>
            </a:r>
          </a:p>
          <a:p>
            <a:pPr lvl="1">
              <a:lnSpc>
                <a:spcPct val="90000"/>
              </a:lnSpc>
              <a:spcAft>
                <a:spcPts val="600"/>
              </a:spcAft>
            </a:pPr>
            <a:r>
              <a:rPr lang="en-US" sz="2000" dirty="0"/>
              <a:t>William Hillyerd</a:t>
            </a:r>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endParaRPr lang="en-US" sz="2000" dirty="0"/>
          </a:p>
          <a:p>
            <a:pPr indent="-228600">
              <a:lnSpc>
                <a:spcPct val="90000"/>
              </a:lnSpc>
              <a:spcAft>
                <a:spcPts val="600"/>
              </a:spcAft>
              <a:buFont typeface="Arial" panose="020B0604020202020204" pitchFamily="34" charset="0"/>
              <a:buChar char="•"/>
            </a:pPr>
            <a:endParaRPr lang="en-US" sz="2000" dirty="0"/>
          </a:p>
        </p:txBody>
      </p:sp>
      <p:sp>
        <p:nvSpPr>
          <p:cNvPr id="3" name="Date Placeholder 2">
            <a:extLst>
              <a:ext uri="{FF2B5EF4-FFF2-40B4-BE49-F238E27FC236}">
                <a16:creationId xmlns:a16="http://schemas.microsoft.com/office/drawing/2014/main" id="{FFF46CB5-FCD2-C5C6-0A5E-F3DFCE5762FB}"/>
              </a:ext>
            </a:extLst>
          </p:cNvPr>
          <p:cNvSpPr>
            <a:spLocks noGrp="1"/>
          </p:cNvSpPr>
          <p:nvPr>
            <p:ph type="dt" sz="half" idx="10"/>
          </p:nvPr>
        </p:nvSpPr>
        <p:spPr>
          <a:xfrm>
            <a:off x="838200" y="6356350"/>
            <a:ext cx="2164746" cy="365125"/>
          </a:xfrm>
        </p:spPr>
        <p:txBody>
          <a:bodyPr vert="horz" lIns="91440" tIns="45720" rIns="91440" bIns="45720" rtlCol="0" anchor="ctr">
            <a:normAutofit/>
          </a:bodyPr>
          <a:lstStyle/>
          <a:p>
            <a:pPr>
              <a:spcAft>
                <a:spcPts val="600"/>
              </a:spcAft>
              <a:defRPr/>
            </a:pPr>
            <a:r>
              <a:rPr lang="en-US" dirty="0">
                <a:solidFill>
                  <a:prstClr val="black">
                    <a:tint val="75000"/>
                  </a:prstClr>
                </a:solidFill>
                <a:latin typeface="Calibri" panose="020F0502020204030204"/>
              </a:rPr>
              <a:t>June 15, 2026</a:t>
            </a:r>
          </a:p>
        </p:txBody>
      </p:sp>
      <p:sp>
        <p:nvSpPr>
          <p:cNvPr id="4" name="Footer Placeholder 3">
            <a:extLst>
              <a:ext uri="{FF2B5EF4-FFF2-40B4-BE49-F238E27FC236}">
                <a16:creationId xmlns:a16="http://schemas.microsoft.com/office/drawing/2014/main" id="{F6A9597D-F5AD-8AD2-5722-6540D723C258}"/>
              </a:ext>
            </a:extLst>
          </p:cNvPr>
          <p:cNvSpPr>
            <a:spLocks noGrp="1"/>
          </p:cNvSpPr>
          <p:nvPr>
            <p:ph type="ftr" sz="quarter" idx="11"/>
          </p:nvPr>
        </p:nvSpPr>
        <p:spPr>
          <a:xfrm>
            <a:off x="3195473" y="6356350"/>
            <a:ext cx="3811437" cy="365125"/>
          </a:xfrm>
        </p:spPr>
        <p:txBody>
          <a:bodyPr vert="horz" lIns="91440" tIns="45720" rIns="91440" bIns="45720" rtlCol="0" anchor="ctr">
            <a:normAutofit/>
          </a:bodyPr>
          <a:lstStyle/>
          <a:p>
            <a:pPr algn="l">
              <a:spcAft>
                <a:spcPts val="600"/>
              </a:spcAft>
              <a:defRPr/>
            </a:pPr>
            <a:r>
              <a:rPr lang="en-US" kern="1200">
                <a:solidFill>
                  <a:prstClr val="black">
                    <a:tint val="75000"/>
                  </a:prstClr>
                </a:solidFill>
                <a:latin typeface="Calibri" panose="020F0502020204030204"/>
                <a:ea typeface="+mn-ea"/>
                <a:cs typeface="+mn-cs"/>
              </a:rPr>
              <a:t>Kentucky Disability Law</a:t>
            </a:r>
          </a:p>
        </p:txBody>
      </p:sp>
      <p:pic>
        <p:nvPicPr>
          <p:cNvPr id="7" name="Picture 6">
            <a:extLst>
              <a:ext uri="{FF2B5EF4-FFF2-40B4-BE49-F238E27FC236}">
                <a16:creationId xmlns:a16="http://schemas.microsoft.com/office/drawing/2014/main" id="{B00B6AB5-A112-69DD-179A-0C7B9208A83A}"/>
              </a:ext>
            </a:extLst>
          </p:cNvPr>
          <p:cNvPicPr>
            <a:picLocks noChangeAspect="1"/>
          </p:cNvPicPr>
          <p:nvPr/>
        </p:nvPicPr>
        <p:blipFill>
          <a:blip r:embed="rId2">
            <a:extLst>
              <a:ext uri="{28A0092B-C50C-407E-A947-70E740481C1C}">
                <a14:useLocalDpi xmlns:a14="http://schemas.microsoft.com/office/drawing/2010/main" val="0"/>
              </a:ext>
            </a:extLst>
          </a:blip>
          <a:srcRect r="1" b="8311"/>
          <a:stretch>
            <a:fillRect/>
          </a:stretch>
        </p:blipFill>
        <p:spPr>
          <a:xfrm>
            <a:off x="7199440" y="10"/>
            <a:ext cx="4992560" cy="6857990"/>
          </a:xfrm>
          <a:prstGeom prst="rect">
            <a:avLst/>
          </a:prstGeom>
          <a:effectLst/>
        </p:spPr>
      </p:pic>
      <p:sp>
        <p:nvSpPr>
          <p:cNvPr id="5" name="Slide Number Placeholder 4">
            <a:extLst>
              <a:ext uri="{FF2B5EF4-FFF2-40B4-BE49-F238E27FC236}">
                <a16:creationId xmlns:a16="http://schemas.microsoft.com/office/drawing/2014/main" id="{A09D7509-49CB-6E45-5459-CAE9765B219D}"/>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defRPr/>
            </a:pPr>
            <a:r>
              <a:rPr lang="en-US">
                <a:solidFill>
                  <a:srgbClr val="FFFFFF"/>
                </a:solidFill>
                <a:latin typeface="Calibri" panose="020F0502020204030204"/>
              </a:rPr>
              <a:t>L. Joe Dunman</a:t>
            </a:r>
          </a:p>
        </p:txBody>
      </p:sp>
    </p:spTree>
    <p:extLst>
      <p:ext uri="{BB962C8B-B14F-4D97-AF65-F5344CB8AC3E}">
        <p14:creationId xmlns:p14="http://schemas.microsoft.com/office/powerpoint/2010/main" val="18101410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90CDB-2F46-F2DE-3EDF-08CF10B5125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A3FABF1-2DFF-F651-DEE5-918A05EE6ED8}"/>
              </a:ext>
            </a:extLst>
          </p:cNvPr>
          <p:cNvSpPr txBox="1"/>
          <p:nvPr/>
        </p:nvSpPr>
        <p:spPr>
          <a:xfrm>
            <a:off x="774192" y="536448"/>
            <a:ext cx="10521696" cy="3447098"/>
          </a:xfrm>
          <a:prstGeom prst="rect">
            <a:avLst/>
          </a:prstGeom>
          <a:noFill/>
        </p:spPr>
        <p:txBody>
          <a:bodyPr wrap="square" rtlCol="0">
            <a:spAutoFit/>
          </a:bodyPr>
          <a:lstStyle/>
          <a:p>
            <a:r>
              <a:rPr lang="en-US" sz="3200" b="1" dirty="0"/>
              <a:t>Qualifying for Protection</a:t>
            </a:r>
          </a:p>
          <a:p>
            <a:endParaRPr lang="en-US" dirty="0"/>
          </a:p>
          <a:p>
            <a:endParaRPr lang="en-US" sz="2400" dirty="0"/>
          </a:p>
          <a:p>
            <a:r>
              <a:rPr lang="en-US" sz="2400" dirty="0"/>
              <a:t>To be protected from discrimination on the basis of disability, or to be entitled to a reasonable accommodation, employees must have a “qualifying disability.” </a:t>
            </a:r>
          </a:p>
          <a:p>
            <a:endParaRPr lang="en-US" sz="2400" dirty="0"/>
          </a:p>
          <a:p>
            <a:r>
              <a:rPr lang="en-US" sz="2400" dirty="0"/>
              <a:t>Disabilities can be physical or mental. Being “regarded as” disabled, even falsely, can also qualify an employee for protection.</a:t>
            </a:r>
            <a:endParaRPr lang="en-US" sz="2000" dirty="0"/>
          </a:p>
        </p:txBody>
      </p:sp>
      <p:sp>
        <p:nvSpPr>
          <p:cNvPr id="3" name="Date Placeholder 2">
            <a:extLst>
              <a:ext uri="{FF2B5EF4-FFF2-40B4-BE49-F238E27FC236}">
                <a16:creationId xmlns:a16="http://schemas.microsoft.com/office/drawing/2014/main" id="{42BDD977-4552-A03C-1EB0-AA31EEEE1E32}"/>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0F119F3A-31D1-3A0F-BCEB-78C4B9A579B9}"/>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E745EFC7-DC8E-4BD4-2B0F-9D20C446254A}"/>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106275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192" y="536448"/>
            <a:ext cx="10521696" cy="5693866"/>
          </a:xfrm>
          <a:prstGeom prst="rect">
            <a:avLst/>
          </a:prstGeom>
          <a:noFill/>
        </p:spPr>
        <p:txBody>
          <a:bodyPr wrap="square" rtlCol="0">
            <a:spAutoFit/>
          </a:bodyPr>
          <a:lstStyle/>
          <a:p>
            <a:r>
              <a:rPr lang="en-US" sz="3200" b="1" dirty="0"/>
              <a:t>The Kentucky Civil Rights Act</a:t>
            </a:r>
          </a:p>
          <a:p>
            <a:endParaRPr lang="en-US" dirty="0"/>
          </a:p>
          <a:p>
            <a:endParaRPr lang="en-US" dirty="0"/>
          </a:p>
          <a:p>
            <a:r>
              <a:rPr lang="en-US" sz="2400" dirty="0"/>
              <a:t>The KCRA defines “disability.”  </a:t>
            </a:r>
          </a:p>
          <a:p>
            <a:endParaRPr lang="en-US" sz="2400" dirty="0"/>
          </a:p>
          <a:p>
            <a:endParaRPr lang="en-US" sz="1200" dirty="0"/>
          </a:p>
          <a:p>
            <a:pPr lvl="1"/>
            <a:r>
              <a:rPr lang="en-US" sz="2000" dirty="0"/>
              <a:t>KRS 344.010</a:t>
            </a:r>
          </a:p>
          <a:p>
            <a:pPr lvl="1"/>
            <a:endParaRPr lang="en-US" sz="2000" dirty="0"/>
          </a:p>
          <a:p>
            <a:pPr lvl="2"/>
            <a:r>
              <a:rPr lang="en-US" sz="2000" dirty="0"/>
              <a:t>“Disability” means, with respect to an individual:</a:t>
            </a:r>
          </a:p>
          <a:p>
            <a:pPr lvl="2"/>
            <a:endParaRPr lang="en-US" sz="2000" dirty="0"/>
          </a:p>
          <a:p>
            <a:pPr marL="1257300" lvl="2" indent="-342900">
              <a:buAutoNum type="alphaLcParenBoth"/>
            </a:pPr>
            <a:r>
              <a:rPr lang="en-US" sz="2000" dirty="0"/>
              <a:t>A physical or mental impairment that substantially limits one (1) or more of the major life activities of the individual;</a:t>
            </a:r>
          </a:p>
          <a:p>
            <a:pPr marL="1257300" lvl="2" indent="-342900">
              <a:buAutoNum type="alphaLcParenBoth"/>
            </a:pPr>
            <a:endParaRPr lang="en-US" sz="2000" dirty="0"/>
          </a:p>
          <a:p>
            <a:pPr marL="1257300" lvl="2" indent="-342900">
              <a:buAutoNum type="alphaLcParenBoth"/>
            </a:pPr>
            <a:r>
              <a:rPr lang="en-US" sz="2000" dirty="0"/>
              <a:t>A record of such impairment; or</a:t>
            </a:r>
          </a:p>
          <a:p>
            <a:pPr marL="1257300" lvl="2" indent="-342900">
              <a:buAutoNum type="alphaLcParenBoth"/>
            </a:pPr>
            <a:endParaRPr lang="en-US" sz="2000" dirty="0"/>
          </a:p>
          <a:p>
            <a:pPr marL="1257300" lvl="2" indent="-342900">
              <a:buAutoNum type="alphaLcParenBoth"/>
            </a:pPr>
            <a:r>
              <a:rPr lang="en-US" sz="2000" dirty="0"/>
              <a:t>Being regarded as having such an impairment.</a:t>
            </a:r>
          </a:p>
          <a:p>
            <a:endParaRPr lang="en-US" sz="2400" dirty="0"/>
          </a:p>
        </p:txBody>
      </p:sp>
      <p:sp>
        <p:nvSpPr>
          <p:cNvPr id="3" name="Date Placeholder 2">
            <a:extLst>
              <a:ext uri="{FF2B5EF4-FFF2-40B4-BE49-F238E27FC236}">
                <a16:creationId xmlns:a16="http://schemas.microsoft.com/office/drawing/2014/main" id="{BCF7785A-0308-6F54-521D-C5E7CCB4A64E}"/>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994D2DEE-0C89-9122-B7E0-6ED048001FD9}"/>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8911F5A6-193D-6515-146D-CF0D5A3A6507}"/>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40952410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192" y="536448"/>
            <a:ext cx="10521696" cy="5016758"/>
          </a:xfrm>
          <a:prstGeom prst="rect">
            <a:avLst/>
          </a:prstGeom>
          <a:noFill/>
        </p:spPr>
        <p:txBody>
          <a:bodyPr wrap="square" rtlCol="0">
            <a:spAutoFit/>
          </a:bodyPr>
          <a:lstStyle/>
          <a:p>
            <a:r>
              <a:rPr lang="en-US" sz="3200" b="1" dirty="0"/>
              <a:t>The Kentucky Civil Rights Act</a:t>
            </a:r>
          </a:p>
          <a:p>
            <a:endParaRPr lang="en-US" dirty="0"/>
          </a:p>
          <a:p>
            <a:endParaRPr lang="en-US" dirty="0"/>
          </a:p>
          <a:p>
            <a:r>
              <a:rPr lang="en-US" sz="2400" dirty="0"/>
              <a:t>Shares the same policy goals as federal anti-discrimination law.</a:t>
            </a:r>
          </a:p>
          <a:p>
            <a:endParaRPr lang="en-US" sz="2400" dirty="0"/>
          </a:p>
          <a:p>
            <a:endParaRPr lang="en-US" sz="2400" dirty="0"/>
          </a:p>
          <a:p>
            <a:pPr lvl="1"/>
            <a:r>
              <a:rPr lang="en-US" sz="2000" dirty="0"/>
              <a:t>KRS 344.020(1)</a:t>
            </a:r>
          </a:p>
          <a:p>
            <a:pPr lvl="1"/>
            <a:endParaRPr lang="en-US" sz="2000" dirty="0"/>
          </a:p>
          <a:p>
            <a:pPr lvl="2"/>
            <a:r>
              <a:rPr lang="en-US" sz="2000" dirty="0"/>
              <a:t>The general purposes of this chapter are:</a:t>
            </a:r>
          </a:p>
          <a:p>
            <a:pPr lvl="2"/>
            <a:endParaRPr lang="en-US" sz="2000" dirty="0"/>
          </a:p>
          <a:p>
            <a:pPr lvl="2"/>
            <a:r>
              <a:rPr lang="en-US" sz="2000" dirty="0"/>
              <a:t>(a) To provide for the execution within the state of the policies embodied in the Federal Civil Rights Act of 1964 as amended, Title VIII of the Federal Civil Rights Act of 1968, the Fair Housing Act as amended, the Federal Age Discrimination in Employment Act of 1967, </a:t>
            </a:r>
            <a:r>
              <a:rPr lang="en-US" sz="2000" b="1" dirty="0"/>
              <a:t>the Americans with Disabilities Act of 1990</a:t>
            </a:r>
            <a:r>
              <a:rPr lang="en-US" sz="2000" dirty="0"/>
              <a:t>, and the Civil Rights Act of 1991 as amended.</a:t>
            </a:r>
          </a:p>
        </p:txBody>
      </p:sp>
      <p:sp>
        <p:nvSpPr>
          <p:cNvPr id="3" name="Date Placeholder 2">
            <a:extLst>
              <a:ext uri="{FF2B5EF4-FFF2-40B4-BE49-F238E27FC236}">
                <a16:creationId xmlns:a16="http://schemas.microsoft.com/office/drawing/2014/main" id="{3731FADA-FCE3-E0A1-2168-3C2697654F6A}"/>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ED8DF418-C094-7B30-F63A-FBC795C4212A}"/>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E4C16240-2061-D08A-7AC3-A1DD0F23F941}"/>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3407101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192" y="536448"/>
            <a:ext cx="10521696" cy="3785652"/>
          </a:xfrm>
          <a:prstGeom prst="rect">
            <a:avLst/>
          </a:prstGeom>
          <a:noFill/>
        </p:spPr>
        <p:txBody>
          <a:bodyPr wrap="square" rtlCol="0">
            <a:spAutoFit/>
          </a:bodyPr>
          <a:lstStyle/>
          <a:p>
            <a:r>
              <a:rPr lang="en-US" sz="3200" b="1" dirty="0"/>
              <a:t>The Kentucky Civil Rights Act</a:t>
            </a:r>
          </a:p>
          <a:p>
            <a:endParaRPr lang="en-US" dirty="0"/>
          </a:p>
          <a:p>
            <a:endParaRPr lang="en-US" dirty="0"/>
          </a:p>
          <a:p>
            <a:r>
              <a:rPr lang="en-US" sz="2400" dirty="0"/>
              <a:t>Must be construed consistently with federal anti-discrimination law.</a:t>
            </a:r>
          </a:p>
          <a:p>
            <a:endParaRPr lang="en-US" sz="2400" dirty="0"/>
          </a:p>
          <a:p>
            <a:endParaRPr lang="en-US" sz="2400" dirty="0"/>
          </a:p>
          <a:p>
            <a:pPr lvl="1"/>
            <a:r>
              <a:rPr lang="en-US" sz="2000" dirty="0"/>
              <a:t>KRS 344.020(2)</a:t>
            </a:r>
          </a:p>
          <a:p>
            <a:pPr lvl="1"/>
            <a:endParaRPr lang="en-US" sz="2000" dirty="0"/>
          </a:p>
          <a:p>
            <a:pPr lvl="2"/>
            <a:r>
              <a:rPr lang="en-US" sz="2000" dirty="0"/>
              <a:t>This chapter shall be construed to further the general purposes stated in this section and the special purposes of the particular provision involved.</a:t>
            </a:r>
          </a:p>
          <a:p>
            <a:pPr lvl="1"/>
            <a:endParaRPr lang="en-US" sz="2000" dirty="0"/>
          </a:p>
        </p:txBody>
      </p:sp>
      <p:sp>
        <p:nvSpPr>
          <p:cNvPr id="3" name="Date Placeholder 2">
            <a:extLst>
              <a:ext uri="{FF2B5EF4-FFF2-40B4-BE49-F238E27FC236}">
                <a16:creationId xmlns:a16="http://schemas.microsoft.com/office/drawing/2014/main" id="{8F8A2EC7-3F18-B460-8895-FCAB02D02409}"/>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B63F7EAE-5FB0-DA88-E59E-1DC16C4FEA4C}"/>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942FE6B7-99B5-42BB-0065-8759AFF67973}"/>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4091137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74192" y="536448"/>
            <a:ext cx="10521696" cy="5663089"/>
          </a:xfrm>
          <a:prstGeom prst="rect">
            <a:avLst/>
          </a:prstGeom>
          <a:noFill/>
        </p:spPr>
        <p:txBody>
          <a:bodyPr wrap="square" rtlCol="0">
            <a:spAutoFit/>
          </a:bodyPr>
          <a:lstStyle/>
          <a:p>
            <a:r>
              <a:rPr lang="en-US" sz="3200" b="1" dirty="0"/>
              <a:t>The Kentucky Civil Rights Act</a:t>
            </a:r>
          </a:p>
          <a:p>
            <a:endParaRPr lang="en-US" dirty="0"/>
          </a:p>
          <a:p>
            <a:endParaRPr lang="en-US" dirty="0"/>
          </a:p>
          <a:p>
            <a:r>
              <a:rPr lang="en-US" sz="2400" dirty="0"/>
              <a:t>Must be construed consistently with federal anti-discrimination law.</a:t>
            </a:r>
          </a:p>
          <a:p>
            <a:endParaRPr lang="en-US" sz="2400" dirty="0"/>
          </a:p>
          <a:p>
            <a:pPr lvl="1"/>
            <a:endParaRPr lang="en-US" sz="2000" dirty="0"/>
          </a:p>
          <a:p>
            <a:pPr lvl="1"/>
            <a:r>
              <a:rPr lang="en-US" sz="2000" i="1" dirty="0"/>
              <a:t>Kentucky Dept. of Corrections v. McCullough</a:t>
            </a:r>
            <a:r>
              <a:rPr lang="en-US" sz="2000" dirty="0"/>
              <a:t>, 123 S.W.3d 130, 138 (Ky. 2003)</a:t>
            </a:r>
          </a:p>
          <a:p>
            <a:pPr lvl="2"/>
            <a:endParaRPr lang="en-US" sz="2000" dirty="0"/>
          </a:p>
          <a:p>
            <a:pPr lvl="2"/>
            <a:r>
              <a:rPr lang="en-US" dirty="0"/>
              <a:t>“In keeping with the KCRA’s stated purpose to effectuate the policies of federal civil rights laws within the Commonwealth, Kentucky courts have always construed violations under the KCRA consistent with federal construction of similar violations under the federal civil rights laws.”</a:t>
            </a:r>
          </a:p>
          <a:p>
            <a:pPr lvl="1"/>
            <a:endParaRPr lang="en-US" sz="2000" dirty="0"/>
          </a:p>
          <a:p>
            <a:pPr lvl="1"/>
            <a:r>
              <a:rPr lang="en-US" sz="2000" i="1" dirty="0"/>
              <a:t>Barnett v. Central Kentucky Hauling, LLC</a:t>
            </a:r>
            <a:r>
              <a:rPr lang="en-US" sz="2000" dirty="0"/>
              <a:t>, 617 S.W.3d 339, 343 (Ky. 2021)</a:t>
            </a:r>
          </a:p>
          <a:p>
            <a:pPr lvl="1"/>
            <a:endParaRPr lang="en-US" sz="2000" dirty="0"/>
          </a:p>
          <a:p>
            <a:pPr lvl="2"/>
            <a:r>
              <a:rPr lang="en-US" dirty="0"/>
              <a:t>“[T]he KCRA is to be interpreted to provide a state-law vehicle for executing protections similar to those afforded under the federal Americans with Disabilities Act of 1990 (ADA)…. And we consider the ADA when interpreting vague language in the KCRA.”</a:t>
            </a:r>
          </a:p>
        </p:txBody>
      </p:sp>
      <p:sp>
        <p:nvSpPr>
          <p:cNvPr id="3" name="Date Placeholder 2">
            <a:extLst>
              <a:ext uri="{FF2B5EF4-FFF2-40B4-BE49-F238E27FC236}">
                <a16:creationId xmlns:a16="http://schemas.microsoft.com/office/drawing/2014/main" id="{C8701BEA-B9CC-CE63-9687-04352786B5F4}"/>
              </a:ext>
            </a:extLst>
          </p:cNvPr>
          <p:cNvSpPr>
            <a:spLocks noGrp="1"/>
          </p:cNvSpPr>
          <p:nvPr>
            <p:ph type="dt" sz="half" idx="10"/>
          </p:nvPr>
        </p:nvSpPr>
        <p:spPr/>
        <p:txBody>
          <a:bodyPr/>
          <a:lstStyle/>
          <a:p>
            <a:r>
              <a:rPr lang="en-US"/>
              <a:t>June 15, 2026</a:t>
            </a:r>
            <a:endParaRPr lang="en-US" dirty="0"/>
          </a:p>
        </p:txBody>
      </p:sp>
      <p:sp>
        <p:nvSpPr>
          <p:cNvPr id="4" name="Footer Placeholder 3">
            <a:extLst>
              <a:ext uri="{FF2B5EF4-FFF2-40B4-BE49-F238E27FC236}">
                <a16:creationId xmlns:a16="http://schemas.microsoft.com/office/drawing/2014/main" id="{F1B35485-7D1C-AD9D-B6C9-814AD76CEC16}"/>
              </a:ext>
            </a:extLst>
          </p:cNvPr>
          <p:cNvSpPr>
            <a:spLocks noGrp="1"/>
          </p:cNvSpPr>
          <p:nvPr>
            <p:ph type="ftr" sz="quarter" idx="11"/>
          </p:nvPr>
        </p:nvSpPr>
        <p:spPr/>
        <p:txBody>
          <a:bodyPr/>
          <a:lstStyle/>
          <a:p>
            <a:r>
              <a:rPr lang="en-US"/>
              <a:t>Kentucky Disability Law</a:t>
            </a:r>
            <a:endParaRPr lang="en-US" dirty="0"/>
          </a:p>
        </p:txBody>
      </p:sp>
      <p:sp>
        <p:nvSpPr>
          <p:cNvPr id="5" name="Slide Number Placeholder 4">
            <a:extLst>
              <a:ext uri="{FF2B5EF4-FFF2-40B4-BE49-F238E27FC236}">
                <a16:creationId xmlns:a16="http://schemas.microsoft.com/office/drawing/2014/main" id="{ED691200-5681-9C12-C829-1BB1727008A0}"/>
              </a:ext>
            </a:extLst>
          </p:cNvPr>
          <p:cNvSpPr>
            <a:spLocks noGrp="1"/>
          </p:cNvSpPr>
          <p:nvPr>
            <p:ph type="sldNum" sz="quarter" idx="12"/>
          </p:nvPr>
        </p:nvSpPr>
        <p:spPr/>
        <p:txBody>
          <a:bodyPr/>
          <a:lstStyle/>
          <a:p>
            <a:r>
              <a:rPr lang="en-US"/>
              <a:t>L. Joe Dunman</a:t>
            </a:r>
            <a:endParaRPr lang="en-US" dirty="0"/>
          </a:p>
        </p:txBody>
      </p:sp>
    </p:spTree>
    <p:extLst>
      <p:ext uri="{BB962C8B-B14F-4D97-AF65-F5344CB8AC3E}">
        <p14:creationId xmlns:p14="http://schemas.microsoft.com/office/powerpoint/2010/main" val="28601302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1761</TotalTime>
  <Words>5433</Words>
  <Application>Microsoft Office PowerPoint</Application>
  <PresentationFormat>Widescreen</PresentationFormat>
  <Paragraphs>614</Paragraphs>
  <Slides>45</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45</vt:i4>
      </vt:variant>
    </vt:vector>
  </HeadingPairs>
  <TitlesOfParts>
    <vt:vector size="49" baseType="lpstr">
      <vt:lpstr>Arial</vt:lpstr>
      <vt:lpstr>Calibri</vt:lpstr>
      <vt:lpstr>Century Schoolbook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Joe Dunman</dc:creator>
  <cp:lastModifiedBy>Dunman, Joe</cp:lastModifiedBy>
  <cp:revision>57</cp:revision>
  <dcterms:created xsi:type="dcterms:W3CDTF">2022-10-27T00:04:28Z</dcterms:created>
  <dcterms:modified xsi:type="dcterms:W3CDTF">2026-06-01T20:57:39Z</dcterms:modified>
</cp:coreProperties>
</file>